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263" r:id="rId3"/>
    <p:sldId id="259" r:id="rId4"/>
    <p:sldId id="265" r:id="rId5"/>
    <p:sldId id="260" r:id="rId6"/>
    <p:sldId id="316" r:id="rId7"/>
    <p:sldId id="286" r:id="rId8"/>
    <p:sldId id="261" r:id="rId9"/>
    <p:sldId id="262" r:id="rId10"/>
    <p:sldId id="325" r:id="rId11"/>
    <p:sldId id="305" r:id="rId12"/>
    <p:sldId id="267" r:id="rId13"/>
    <p:sldId id="354" r:id="rId14"/>
    <p:sldId id="378" r:id="rId15"/>
    <p:sldId id="372" r:id="rId16"/>
    <p:sldId id="380" r:id="rId17"/>
    <p:sldId id="308" r:id="rId18"/>
    <p:sldId id="273" r:id="rId19"/>
    <p:sldId id="275" r:id="rId20"/>
    <p:sldId id="274" r:id="rId21"/>
    <p:sldId id="357" r:id="rId22"/>
    <p:sldId id="322" r:id="rId23"/>
    <p:sldId id="309" r:id="rId24"/>
    <p:sldId id="281" r:id="rId25"/>
    <p:sldId id="280" r:id="rId26"/>
    <p:sldId id="278" r:id="rId27"/>
    <p:sldId id="358" r:id="rId28"/>
    <p:sldId id="376" r:id="rId29"/>
    <p:sldId id="371" r:id="rId30"/>
    <p:sldId id="365" r:id="rId31"/>
    <p:sldId id="367" r:id="rId32"/>
    <p:sldId id="366" r:id="rId33"/>
    <p:sldId id="368" r:id="rId34"/>
    <p:sldId id="369" r:id="rId35"/>
    <p:sldId id="377" r:id="rId36"/>
    <p:sldId id="370" r:id="rId37"/>
    <p:sldId id="288" r:id="rId38"/>
    <p:sldId id="257" r:id="rId39"/>
    <p:sldId id="258" r:id="rId40"/>
    <p:sldId id="284" r:id="rId41"/>
    <p:sldId id="270" r:id="rId42"/>
    <p:sldId id="373" r:id="rId43"/>
    <p:sldId id="317" r:id="rId44"/>
    <p:sldId id="289" r:id="rId45"/>
    <p:sldId id="268" r:id="rId46"/>
    <p:sldId id="269" r:id="rId47"/>
    <p:sldId id="285" r:id="rId48"/>
    <p:sldId id="355" r:id="rId49"/>
    <p:sldId id="374" r:id="rId50"/>
    <p:sldId id="318" r:id="rId51"/>
    <p:sldId id="310" r:id="rId52"/>
    <p:sldId id="298" r:id="rId53"/>
    <p:sldId id="296" r:id="rId54"/>
    <p:sldId id="294" r:id="rId55"/>
    <p:sldId id="359" r:id="rId56"/>
    <p:sldId id="324" r:id="rId57"/>
    <p:sldId id="346" r:id="rId58"/>
    <p:sldId id="345" r:id="rId59"/>
    <p:sldId id="344" r:id="rId60"/>
    <p:sldId id="343" r:id="rId61"/>
    <p:sldId id="360" r:id="rId62"/>
    <p:sldId id="340" r:id="rId63"/>
    <p:sldId id="364" r:id="rId64"/>
    <p:sldId id="331" r:id="rId65"/>
    <p:sldId id="330" r:id="rId66"/>
    <p:sldId id="329" r:id="rId67"/>
    <p:sldId id="361" r:id="rId68"/>
    <p:sldId id="326" r:id="rId69"/>
    <p:sldId id="339" r:id="rId70"/>
    <p:sldId id="338" r:id="rId71"/>
    <p:sldId id="337" r:id="rId72"/>
    <p:sldId id="336" r:id="rId73"/>
    <p:sldId id="362" r:id="rId74"/>
    <p:sldId id="333" r:id="rId75"/>
    <p:sldId id="347" r:id="rId76"/>
    <p:sldId id="348" r:id="rId77"/>
    <p:sldId id="349" r:id="rId78"/>
    <p:sldId id="353" r:id="rId79"/>
    <p:sldId id="350" r:id="rId80"/>
    <p:sldId id="363" r:id="rId81"/>
    <p:sldId id="379" r:id="rId82"/>
    <p:sldId id="352" r:id="rId83"/>
    <p:sldId id="381" r:id="rId84"/>
    <p:sldId id="382" r:id="rId85"/>
    <p:sldId id="383" r:id="rId86"/>
    <p:sldId id="384" r:id="rId87"/>
    <p:sldId id="385" r:id="rId88"/>
    <p:sldId id="386" r:id="rId89"/>
    <p:sldId id="387" r:id="rId90"/>
    <p:sldId id="388" r:id="rId91"/>
    <p:sldId id="389" r:id="rId92"/>
    <p:sldId id="390"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79"/>
    <p:restoredTop sz="94718"/>
  </p:normalViewPr>
  <p:slideViewPr>
    <p:cSldViewPr snapToGrid="0">
      <p:cViewPr>
        <p:scale>
          <a:sx n="120" d="100"/>
          <a:sy n="120" d="100"/>
        </p:scale>
        <p:origin x="52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AEB41-2D0B-E740-9AE6-FB22DD7D2ECD}"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3C9931-A79F-4A49-80BC-B5EDE55B7C0D}" type="slidenum">
              <a:rPr lang="en-US" smtClean="0"/>
              <a:t>‹#›</a:t>
            </a:fld>
            <a:endParaRPr lang="en-US"/>
          </a:p>
        </p:txBody>
      </p:sp>
    </p:spTree>
    <p:extLst>
      <p:ext uri="{BB962C8B-B14F-4D97-AF65-F5344CB8AC3E}">
        <p14:creationId xmlns:p14="http://schemas.microsoft.com/office/powerpoint/2010/main" val="316634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Role, Core, eos1</a:t>
            </a:r>
          </a:p>
          <a:p>
            <a:r>
              <a:rPr lang="en-US" sz="1200" dirty="0"/>
              <a:t>Role, Core, eos6</a:t>
            </a:r>
          </a:p>
          <a:p>
            <a:r>
              <a:rPr lang="en-US" sz="1200" dirty="0"/>
              <a:t>Role, Edge-Router, eos11</a:t>
            </a:r>
          </a:p>
          <a:p>
            <a:r>
              <a:rPr lang="en-US" sz="1200" dirty="0"/>
              <a:t>Role, Edge-Router, eos13</a:t>
            </a:r>
          </a:p>
          <a:p>
            <a:r>
              <a:rPr lang="en-US" sz="1200" dirty="0"/>
              <a:t>Role, Edge-Router, eos2</a:t>
            </a:r>
          </a:p>
          <a:p>
            <a:r>
              <a:rPr lang="en-US" sz="1200" dirty="0"/>
              <a:t>Role, Edge-Router, eos5</a:t>
            </a:r>
          </a:p>
          <a:p>
            <a:r>
              <a:rPr lang="en-US" sz="1200" dirty="0"/>
              <a:t>Role, Leaf, eos2</a:t>
            </a:r>
          </a:p>
          <a:p>
            <a:r>
              <a:rPr lang="en-US" sz="1200" dirty="0"/>
              <a:t>Role, Leaf, eos5</a:t>
            </a:r>
          </a:p>
          <a:p>
            <a:r>
              <a:rPr lang="en-US" sz="1200" dirty="0"/>
              <a:t>Role, Leaf, eos9</a:t>
            </a:r>
          </a:p>
          <a:p>
            <a:r>
              <a:rPr lang="en-US" sz="1200" dirty="0"/>
              <a:t>Role, Spine, eos3</a:t>
            </a:r>
          </a:p>
          <a:p>
            <a:r>
              <a:rPr lang="en-US" sz="1200" dirty="0"/>
              <a:t>Role, Spine, eos4</a:t>
            </a:r>
          </a:p>
          <a:p>
            <a:r>
              <a:rPr lang="en-US" sz="1200" dirty="0"/>
              <a:t>Spine-Number, 1, eos4</a:t>
            </a:r>
          </a:p>
          <a:p>
            <a:r>
              <a:rPr lang="en-US" sz="1200" dirty="0"/>
              <a:t>Spine-Number, 2, eos3</a:t>
            </a:r>
          </a:p>
          <a:p>
            <a:r>
              <a:rPr lang="en-US" sz="1200" dirty="0" err="1"/>
              <a:t>router_bgp.as</a:t>
            </a:r>
            <a:r>
              <a:rPr lang="en-US" sz="1200" dirty="0"/>
              <a:t>, 65000, eos3</a:t>
            </a:r>
          </a:p>
          <a:p>
            <a:r>
              <a:rPr lang="en-US" sz="1200" dirty="0" err="1"/>
              <a:t>router_bgp.as</a:t>
            </a:r>
            <a:r>
              <a:rPr lang="en-US" sz="1200" dirty="0"/>
              <a:t>, 65000, eos4</a:t>
            </a:r>
          </a:p>
          <a:p>
            <a:r>
              <a:rPr lang="en-US" sz="1200" dirty="0" err="1"/>
              <a:t>router_bgp.as</a:t>
            </a:r>
            <a:r>
              <a:rPr lang="en-US" sz="1200" dirty="0"/>
              <a:t>, 65001, eos2</a:t>
            </a:r>
          </a:p>
          <a:p>
            <a:r>
              <a:rPr lang="en-US" sz="1200" dirty="0" err="1"/>
              <a:t>router_bgp.as</a:t>
            </a:r>
            <a:r>
              <a:rPr lang="en-US" sz="1200" dirty="0"/>
              <a:t>, 65001, eos5</a:t>
            </a:r>
          </a:p>
          <a:p>
            <a:r>
              <a:rPr lang="en-US" sz="1200" dirty="0" err="1"/>
              <a:t>router_bgp.as</a:t>
            </a:r>
            <a:r>
              <a:rPr lang="en-US" sz="1200" dirty="0"/>
              <a:t>, 65009, eos9</a:t>
            </a:r>
          </a:p>
          <a:p>
            <a:r>
              <a:rPr lang="en-US" sz="1200" dirty="0" err="1"/>
              <a:t>router_bgp.router_id</a:t>
            </a:r>
            <a:r>
              <a:rPr lang="en-US" sz="1200" dirty="0"/>
              <a:t>, 1.1.1.1, eos1</a:t>
            </a:r>
          </a:p>
          <a:p>
            <a:r>
              <a:rPr lang="en-US" sz="1200" dirty="0" err="1"/>
              <a:t>router_bgp.router_id</a:t>
            </a:r>
            <a:r>
              <a:rPr lang="en-US" sz="1200" dirty="0"/>
              <a:t>, 11.11.11.11, eos11</a:t>
            </a:r>
          </a:p>
          <a:p>
            <a:r>
              <a:rPr lang="en-US" sz="1200" dirty="0" err="1"/>
              <a:t>router_bgp.router_id</a:t>
            </a:r>
            <a:r>
              <a:rPr lang="en-US" sz="1200" dirty="0"/>
              <a:t>, 13.13.13.13, eos13</a:t>
            </a:r>
          </a:p>
          <a:p>
            <a:r>
              <a:rPr lang="en-US" sz="1200" dirty="0" err="1"/>
              <a:t>router_bgp.router_id</a:t>
            </a:r>
            <a:r>
              <a:rPr lang="en-US" sz="1200" dirty="0"/>
              <a:t>, 172.16.0.1, eos4</a:t>
            </a:r>
          </a:p>
          <a:p>
            <a:r>
              <a:rPr lang="en-US" sz="1200" dirty="0" err="1"/>
              <a:t>router_bgp.router_id</a:t>
            </a:r>
            <a:r>
              <a:rPr lang="en-US" sz="1200" dirty="0"/>
              <a:t>, 172.16.0.2, eos3</a:t>
            </a:r>
          </a:p>
          <a:p>
            <a:r>
              <a:rPr lang="en-US" sz="1200" dirty="0" err="1"/>
              <a:t>router_bgp.router_id</a:t>
            </a:r>
            <a:r>
              <a:rPr lang="en-US" sz="1200" dirty="0"/>
              <a:t>, 172.16.0.3, eos2</a:t>
            </a:r>
          </a:p>
          <a:p>
            <a:r>
              <a:rPr lang="en-US" sz="1200" dirty="0" err="1"/>
              <a:t>router_bgp.router_id</a:t>
            </a:r>
            <a:r>
              <a:rPr lang="en-US" sz="1200" dirty="0"/>
              <a:t>, 172.16.0.4, eos5</a:t>
            </a:r>
          </a:p>
          <a:p>
            <a:r>
              <a:rPr lang="en-US" sz="1200" dirty="0" err="1"/>
              <a:t>router_bgp.router_id</a:t>
            </a:r>
            <a:r>
              <a:rPr lang="en-US" sz="1200" dirty="0"/>
              <a:t>, 172.16.0.5, eos9</a:t>
            </a:r>
          </a:p>
          <a:p>
            <a:r>
              <a:rPr lang="en-US" sz="1200" dirty="0" err="1"/>
              <a:t>router_bgp.router_id</a:t>
            </a:r>
            <a:r>
              <a:rPr lang="en-US" sz="1200" dirty="0"/>
              <a:t>, 6.6.6.6, eos6</a:t>
            </a:r>
          </a:p>
          <a:p>
            <a:r>
              <a:rPr lang="en-US" sz="1200" dirty="0"/>
              <a:t>➜  ~</a:t>
            </a:r>
            <a:endParaRPr lang="en-US" dirty="0"/>
          </a:p>
        </p:txBody>
      </p:sp>
      <p:sp>
        <p:nvSpPr>
          <p:cNvPr id="4" name="Slide Number Placeholder 3"/>
          <p:cNvSpPr>
            <a:spLocks noGrp="1"/>
          </p:cNvSpPr>
          <p:nvPr>
            <p:ph type="sldNum" sz="quarter" idx="5"/>
          </p:nvPr>
        </p:nvSpPr>
        <p:spPr/>
        <p:txBody>
          <a:bodyPr/>
          <a:lstStyle/>
          <a:p>
            <a:fld id="{AE3C9931-A79F-4A49-80BC-B5EDE55B7C0D}" type="slidenum">
              <a:rPr lang="en-US" smtClean="0"/>
              <a:t>60</a:t>
            </a:fld>
            <a:endParaRPr lang="en-US"/>
          </a:p>
        </p:txBody>
      </p:sp>
    </p:spTree>
    <p:extLst>
      <p:ext uri="{BB962C8B-B14F-4D97-AF65-F5344CB8AC3E}">
        <p14:creationId xmlns:p14="http://schemas.microsoft.com/office/powerpoint/2010/main" val="265000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unf-arista-campus-vlab-1-11f86e35.topo.testdrive.arista.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bootstrap.pypa.io/pip/2.7/get-pip.p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estdrive.arista.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ista-netdevops-community/CloudVisionPortal-Examples/tree/master/CloudVision_Studios/Enterprise%20Routing%20Studio%20Examples" TargetMode="External"/><Relationship Id="rId2" Type="http://schemas.openxmlformats.org/officeDocument/2006/relationships/hyperlink" Target="https://github.com/arista-netdevops-community/CloudVisionPortal-Example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a:cs typeface="Calibri"/>
              </a:rPr>
              <a:t>Using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doing an upgrade of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p:txBody>
          <a:bodyPr/>
          <a:lstStyle/>
          <a:p>
            <a:r>
              <a:rPr lang="en-US" dirty="0"/>
              <a:t>Uploading Tags files with </a:t>
            </a:r>
            <a:r>
              <a:rPr lang="en-US" dirty="0" err="1"/>
              <a:t>tagman.py</a:t>
            </a:r>
            <a:endParaRPr lang="en-US" dirty="0"/>
          </a:p>
        </p:txBody>
      </p:sp>
      <p:sp>
        <p:nvSpPr>
          <p:cNvPr id="8" name="TextBox 7">
            <a:extLst>
              <a:ext uri="{FF2B5EF4-FFF2-40B4-BE49-F238E27FC236}">
                <a16:creationId xmlns:a16="http://schemas.microsoft.com/office/drawing/2014/main" id="{E9E7E640-1D14-5DA5-AC56-3A3191D7EA33}"/>
              </a:ext>
            </a:extLst>
          </p:cNvPr>
          <p:cNvSpPr txBox="1"/>
          <p:nvPr/>
        </p:nvSpPr>
        <p:spPr>
          <a:xfrm>
            <a:off x="705852" y="1902404"/>
            <a:ext cx="10234864" cy="3416320"/>
          </a:xfrm>
          <a:prstGeom prst="rect">
            <a:avLst/>
          </a:prstGeom>
          <a:noFill/>
        </p:spPr>
        <p:txBody>
          <a:bodyPr wrap="square">
            <a:spAutoFit/>
          </a:bodyPr>
          <a:lstStyle/>
          <a:p>
            <a:r>
              <a:rPr lang="en-US" dirty="0" err="1"/>
              <a:t>Tagman.py</a:t>
            </a:r>
            <a:r>
              <a:rPr lang="en-US" dirty="0"/>
              <a:t> is a script written by Engineering to make saving and creating tag more easy. The tags are exported as a txt file and can then be re-imported or deleted.</a:t>
            </a:r>
          </a:p>
          <a:p>
            <a:endParaRPr lang="en-US" dirty="0"/>
          </a:p>
          <a:p>
            <a:r>
              <a:rPr lang="en-US" dirty="0"/>
              <a:t>See next slide for setting up your laptop to run </a:t>
            </a:r>
            <a:r>
              <a:rPr lang="en-US" dirty="0" err="1"/>
              <a:t>tagman.py</a:t>
            </a:r>
            <a:endParaRPr lang="en-US" dirty="0"/>
          </a:p>
          <a:p>
            <a:endParaRPr lang="en-US" dirty="0"/>
          </a:p>
          <a:p>
            <a:r>
              <a:rPr lang="en-US" dirty="0"/>
              <a:t>The </a:t>
            </a:r>
            <a:r>
              <a:rPr lang="en-US" dirty="0" err="1"/>
              <a:t>tagsfile</a:t>
            </a:r>
            <a:r>
              <a:rPr lang="en-US" dirty="0"/>
              <a:t> defaults to using hostname but there is also an option for using serial number.</a:t>
            </a:r>
          </a:p>
          <a:p>
            <a:endParaRPr lang="en-US" dirty="0"/>
          </a:p>
          <a:p>
            <a:r>
              <a:rPr lang="en-US" dirty="0"/>
              <a:t>Use the –help option for the required syntax.</a:t>
            </a:r>
          </a:p>
          <a:p>
            <a:endParaRPr lang="en-US" dirty="0"/>
          </a:p>
          <a:p>
            <a:r>
              <a:rPr lang="en-US" dirty="0"/>
              <a:t>Example:</a:t>
            </a:r>
          </a:p>
          <a:p>
            <a:r>
              <a:rPr lang="en-US" dirty="0"/>
              <a:t>python </a:t>
            </a:r>
            <a:r>
              <a:rPr lang="en-US" dirty="0" err="1"/>
              <a:t>tagman.py</a:t>
            </a:r>
            <a:r>
              <a:rPr lang="en-US" dirty="0"/>
              <a:t> -u arista -p aristaf613 -c </a:t>
            </a:r>
            <a:r>
              <a:rPr lang="en-US" dirty="0">
                <a:hlinkClick r:id="rId2"/>
              </a:rPr>
              <a:t>unf-arista-campus-vlab-1-11f86e35.topo.testdrive.arista.com</a:t>
            </a:r>
            <a:r>
              <a:rPr lang="en-US" dirty="0"/>
              <a:t> -f </a:t>
            </a:r>
            <a:r>
              <a:rPr lang="en-US" dirty="0" err="1"/>
              <a:t>tagsfile.txt</a:t>
            </a:r>
            <a:r>
              <a:rPr lang="en-US" dirty="0"/>
              <a:t> -a export</a:t>
            </a:r>
          </a:p>
        </p:txBody>
      </p:sp>
    </p:spTree>
    <p:extLst>
      <p:ext uri="{BB962C8B-B14F-4D97-AF65-F5344CB8AC3E}">
        <p14:creationId xmlns:p14="http://schemas.microsoft.com/office/powerpoint/2010/main" val="325222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0300-27D9-B16A-529C-355D8D8362A6}"/>
              </a:ext>
            </a:extLst>
          </p:cNvPr>
          <p:cNvSpPr>
            <a:spLocks noGrp="1"/>
          </p:cNvSpPr>
          <p:nvPr>
            <p:ph type="title"/>
          </p:nvPr>
        </p:nvSpPr>
        <p:spPr/>
        <p:txBody>
          <a:bodyPr/>
          <a:lstStyle/>
          <a:p>
            <a:r>
              <a:rPr lang="en-US" dirty="0" err="1"/>
              <a:t>Tagman.py</a:t>
            </a:r>
            <a:r>
              <a:rPr lang="en-US" dirty="0"/>
              <a:t> setup</a:t>
            </a:r>
          </a:p>
        </p:txBody>
      </p:sp>
      <p:sp>
        <p:nvSpPr>
          <p:cNvPr id="3" name="Content Placeholder 2">
            <a:extLst>
              <a:ext uri="{FF2B5EF4-FFF2-40B4-BE49-F238E27FC236}">
                <a16:creationId xmlns:a16="http://schemas.microsoft.com/office/drawing/2014/main" id="{02B9B3D8-73F1-1B69-B242-61D9941E3A13}"/>
              </a:ext>
            </a:extLst>
          </p:cNvPr>
          <p:cNvSpPr>
            <a:spLocks noGrp="1"/>
          </p:cNvSpPr>
          <p:nvPr>
            <p:ph idx="1"/>
          </p:nvPr>
        </p:nvSpPr>
        <p:spPr/>
        <p:txBody>
          <a:bodyPr/>
          <a:lstStyle/>
          <a:p>
            <a:pPr marL="0" indent="0">
              <a:buNone/>
            </a:pPr>
            <a:r>
              <a:rPr lang="en-US" dirty="0"/>
              <a:t>1. curl -O  </a:t>
            </a:r>
            <a:r>
              <a:rPr lang="en-US" dirty="0">
                <a:hlinkClick r:id="rId2"/>
              </a:rPr>
              <a:t>https://bootstrap.pypa.io/pip/2.7/get-pip.py</a:t>
            </a:r>
            <a:br>
              <a:rPr lang="en-US" dirty="0"/>
            </a:br>
            <a:r>
              <a:rPr lang="en-US" dirty="0"/>
              <a:t>2. </a:t>
            </a:r>
            <a:r>
              <a:rPr lang="en-US" dirty="0" err="1"/>
              <a:t>chmod</a:t>
            </a:r>
            <a:r>
              <a:rPr lang="en-US" dirty="0"/>
              <a:t> +x get-</a:t>
            </a:r>
            <a:r>
              <a:rPr lang="en-US" dirty="0" err="1"/>
              <a:t>pip.py</a:t>
            </a:r>
            <a:endParaRPr lang="en-US" dirty="0"/>
          </a:p>
          <a:p>
            <a:pPr marL="0" indent="0">
              <a:buNone/>
            </a:pPr>
            <a:r>
              <a:rPr lang="en-US" dirty="0"/>
              <a:t>3. python get-</a:t>
            </a:r>
            <a:r>
              <a:rPr lang="en-US" dirty="0" err="1"/>
              <a:t>pip.py</a:t>
            </a:r>
            <a:endParaRPr lang="en-US" dirty="0"/>
          </a:p>
          <a:p>
            <a:pPr marL="0" indent="0">
              <a:buNone/>
            </a:pPr>
            <a:r>
              <a:rPr lang="en-US" dirty="0"/>
              <a:t>4. python -m pip install requests</a:t>
            </a:r>
          </a:p>
          <a:p>
            <a:endParaRPr lang="en-US" dirty="0"/>
          </a:p>
        </p:txBody>
      </p:sp>
    </p:spTree>
    <p:extLst>
      <p:ext uri="{BB962C8B-B14F-4D97-AF65-F5344CB8AC3E}">
        <p14:creationId xmlns:p14="http://schemas.microsoft.com/office/powerpoint/2010/main" val="294825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8" name="TextBox 7">
            <a:extLst>
              <a:ext uri="{FF2B5EF4-FFF2-40B4-BE49-F238E27FC236}">
                <a16:creationId xmlns:a16="http://schemas.microsoft.com/office/drawing/2014/main" id="{E9E7E640-1D14-5DA5-AC56-3A3191D7EA33}"/>
              </a:ext>
            </a:extLst>
          </p:cNvPr>
          <p:cNvSpPr txBox="1"/>
          <p:nvPr/>
        </p:nvSpPr>
        <p:spPr>
          <a:xfrm>
            <a:off x="464848" y="1007971"/>
            <a:ext cx="5033539" cy="923330"/>
          </a:xfrm>
          <a:prstGeom prst="rect">
            <a:avLst/>
          </a:prstGeom>
          <a:noFill/>
        </p:spPr>
        <p:txBody>
          <a:bodyPr wrap="square">
            <a:spAutoFit/>
          </a:bodyPr>
          <a:lstStyle/>
          <a:p>
            <a:r>
              <a:rPr lang="en-US" dirty="0"/>
              <a:t>Create a profile called Trunk in the Interface Configuration Studio. It will be reused throughout the examples.</a:t>
            </a:r>
          </a:p>
        </p:txBody>
      </p:sp>
      <p:pic>
        <p:nvPicPr>
          <p:cNvPr id="3" name="Picture 2">
            <a:extLst>
              <a:ext uri="{FF2B5EF4-FFF2-40B4-BE49-F238E27FC236}">
                <a16:creationId xmlns:a16="http://schemas.microsoft.com/office/drawing/2014/main" id="{A498C271-2643-B822-3D63-DE16E0E80105}"/>
              </a:ext>
            </a:extLst>
          </p:cNvPr>
          <p:cNvPicPr>
            <a:picLocks noChangeAspect="1"/>
          </p:cNvPicPr>
          <p:nvPr/>
        </p:nvPicPr>
        <p:blipFill>
          <a:blip r:embed="rId2"/>
          <a:stretch>
            <a:fillRect/>
          </a:stretch>
        </p:blipFill>
        <p:spPr>
          <a:xfrm>
            <a:off x="200246" y="1818073"/>
            <a:ext cx="8715153" cy="1625763"/>
          </a:xfrm>
          <a:prstGeom prst="rect">
            <a:avLst/>
          </a:prstGeom>
        </p:spPr>
      </p:pic>
      <p:pic>
        <p:nvPicPr>
          <p:cNvPr id="5" name="Picture 4">
            <a:extLst>
              <a:ext uri="{FF2B5EF4-FFF2-40B4-BE49-F238E27FC236}">
                <a16:creationId xmlns:a16="http://schemas.microsoft.com/office/drawing/2014/main" id="{D53B8F01-CDDB-E2CE-4FFB-901CC28F0EE4}"/>
              </a:ext>
            </a:extLst>
          </p:cNvPr>
          <p:cNvPicPr>
            <a:picLocks noChangeAspect="1"/>
          </p:cNvPicPr>
          <p:nvPr/>
        </p:nvPicPr>
        <p:blipFill>
          <a:blip r:embed="rId3"/>
          <a:stretch>
            <a:fillRect/>
          </a:stretch>
        </p:blipFill>
        <p:spPr>
          <a:xfrm>
            <a:off x="5498387" y="1027906"/>
            <a:ext cx="6370051" cy="5296031"/>
          </a:xfrm>
          <a:prstGeom prst="rect">
            <a:avLst/>
          </a:prstGeom>
        </p:spPr>
      </p:pic>
      <p:cxnSp>
        <p:nvCxnSpPr>
          <p:cNvPr id="9" name="Straight Arrow Connector 8">
            <a:extLst>
              <a:ext uri="{FF2B5EF4-FFF2-40B4-BE49-F238E27FC236}">
                <a16:creationId xmlns:a16="http://schemas.microsoft.com/office/drawing/2014/main" id="{9FB18DBE-6C48-304D-4C7A-B1B54A86A861}"/>
              </a:ext>
            </a:extLst>
          </p:cNvPr>
          <p:cNvCxnSpPr>
            <a:cxnSpLocks/>
          </p:cNvCxnSpPr>
          <p:nvPr/>
        </p:nvCxnSpPr>
        <p:spPr>
          <a:xfrm>
            <a:off x="3756838" y="2902688"/>
            <a:ext cx="155944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864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5125-112A-66C1-9673-F1E4C44B93F5}"/>
              </a:ext>
            </a:extLst>
          </p:cNvPr>
          <p:cNvSpPr>
            <a:spLocks noGrp="1"/>
          </p:cNvSpPr>
          <p:nvPr>
            <p:ph type="title"/>
          </p:nvPr>
        </p:nvSpPr>
        <p:spPr>
          <a:xfrm>
            <a:off x="464848" y="84692"/>
            <a:ext cx="10515600" cy="1325563"/>
          </a:xfrm>
        </p:spPr>
        <p:txBody>
          <a:bodyPr/>
          <a:lstStyle/>
          <a:p>
            <a:r>
              <a:rPr lang="en-US" dirty="0"/>
              <a:t>Interface Configuration Studio setup</a:t>
            </a:r>
          </a:p>
        </p:txBody>
      </p:sp>
      <p:sp>
        <p:nvSpPr>
          <p:cNvPr id="4" name="TextBox 3">
            <a:extLst>
              <a:ext uri="{FF2B5EF4-FFF2-40B4-BE49-F238E27FC236}">
                <a16:creationId xmlns:a16="http://schemas.microsoft.com/office/drawing/2014/main" id="{DB1B4017-0A8C-B76E-6F86-737B1CC9B1B4}"/>
              </a:ext>
            </a:extLst>
          </p:cNvPr>
          <p:cNvSpPr txBox="1"/>
          <p:nvPr/>
        </p:nvSpPr>
        <p:spPr>
          <a:xfrm>
            <a:off x="464848" y="1811674"/>
            <a:ext cx="4851431" cy="1477328"/>
          </a:xfrm>
          <a:prstGeom prst="rect">
            <a:avLst/>
          </a:prstGeom>
          <a:noFill/>
        </p:spPr>
        <p:txBody>
          <a:bodyPr wrap="square">
            <a:spAutoFit/>
          </a:bodyPr>
          <a:lstStyle/>
          <a:p>
            <a:r>
              <a:rPr lang="en-US" dirty="0"/>
              <a:t>End devices plugged into edge switches use </a:t>
            </a:r>
            <a:r>
              <a:rPr lang="en-US" dirty="0" err="1"/>
              <a:t>vlan</a:t>
            </a:r>
            <a:r>
              <a:rPr lang="en-US" dirty="0"/>
              <a:t> tagging so the edge ports are configured as trunks. The ports requiring this profile are given for each example. </a:t>
            </a:r>
          </a:p>
          <a:p>
            <a:endParaRPr lang="en-US" dirty="0"/>
          </a:p>
        </p:txBody>
      </p:sp>
      <p:pic>
        <p:nvPicPr>
          <p:cNvPr id="6" name="Picture 5">
            <a:extLst>
              <a:ext uri="{FF2B5EF4-FFF2-40B4-BE49-F238E27FC236}">
                <a16:creationId xmlns:a16="http://schemas.microsoft.com/office/drawing/2014/main" id="{12671B7C-5652-1D57-46A7-3C1D72B7986B}"/>
              </a:ext>
            </a:extLst>
          </p:cNvPr>
          <p:cNvPicPr>
            <a:picLocks noChangeAspect="1"/>
          </p:cNvPicPr>
          <p:nvPr/>
        </p:nvPicPr>
        <p:blipFill>
          <a:blip r:embed="rId2"/>
          <a:stretch>
            <a:fillRect/>
          </a:stretch>
        </p:blipFill>
        <p:spPr>
          <a:xfrm>
            <a:off x="689344" y="3289002"/>
            <a:ext cx="10855386" cy="2750291"/>
          </a:xfrm>
          <a:prstGeom prst="rect">
            <a:avLst/>
          </a:prstGeom>
        </p:spPr>
      </p:pic>
    </p:spTree>
    <p:extLst>
      <p:ext uri="{BB962C8B-B14F-4D97-AF65-F5344CB8AC3E}">
        <p14:creationId xmlns:p14="http://schemas.microsoft.com/office/powerpoint/2010/main" val="722646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Example1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 </a:t>
            </a:r>
            <a:r>
              <a:rPr lang="en-US" dirty="0">
                <a:ea typeface="+mj-lt"/>
                <a:cs typeface="+mj-lt"/>
              </a:rPr>
              <a:t> Campus to ISP</a:t>
            </a:r>
            <a:br>
              <a:rPr lang="en-US" dirty="0">
                <a:ea typeface="+mj-lt"/>
                <a:cs typeface="+mj-lt"/>
              </a:rPr>
            </a:br>
            <a:r>
              <a:rPr lang="en-US" sz="2000" dirty="0">
                <a:ea typeface="+mj-lt"/>
                <a:cs typeface="+mj-lt"/>
              </a:rPr>
              <a:t>BGP and OSPF default route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and a Core Router connects Campus to the Internet</a:t>
            </a:r>
          </a:p>
          <a:p>
            <a:r>
              <a:rPr lang="en-US" dirty="0">
                <a:ea typeface="Calibri"/>
                <a:cs typeface="Calibri"/>
              </a:rPr>
              <a:t>ISP sends full routes to border router but only a default route is send into the Enterprise network</a:t>
            </a:r>
          </a:p>
          <a:p>
            <a:r>
              <a:rPr lang="en-US" dirty="0">
                <a:cs typeface="Calibri"/>
              </a:rPr>
              <a:t>MLAG is configured in the Campus Studio and Enterprise Routing Studio so an OSPF adjacency is formed over the MLAG peer link.</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Example1 Detail</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r>
              <a:rPr lang="en-US" dirty="0">
                <a:cs typeface="Calibri"/>
              </a:rPr>
              <a:t>Interface Configuration</a:t>
            </a:r>
          </a:p>
          <a:p>
            <a:endParaRPr lang="en-US" dirty="0">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services in Cloud Vision Studios. Featured is the Enterprise Routing Studio that is used to inter-connect Campus and DCs together.  </a:t>
            </a:r>
            <a:endParaRPr lang="en-US" dirty="0"/>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dirty="0">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DCI</a:t>
            </a:r>
          </a:p>
          <a:p>
            <a:r>
              <a:rPr lang="en-US" dirty="0">
                <a:cs typeface="Calibri"/>
              </a:rPr>
              <a:t>Campus Interconnect</a:t>
            </a:r>
          </a:p>
          <a:p>
            <a:r>
              <a:rPr lang="en-US" dirty="0">
                <a:cs typeface="Calibri"/>
              </a:rPr>
              <a:t>ISP Connections</a:t>
            </a:r>
          </a:p>
          <a:p>
            <a:r>
              <a:rPr lang="en-US" dirty="0">
                <a:cs typeface="Calibri"/>
              </a:rPr>
              <a:t>EVPN for Enterprise</a:t>
            </a: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5675376" y="1550301"/>
            <a:ext cx="6096000" cy="4862870"/>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Campus-Pod, 12, eos12</a:t>
            </a:r>
          </a:p>
          <a:p>
            <a:r>
              <a:rPr lang="en-US" sz="1000" dirty="0"/>
              <a:t>Edge-Router-Domain, 7, eos7</a:t>
            </a:r>
          </a:p>
          <a:p>
            <a:r>
              <a:rPr lang="en-US" sz="1000" dirty="0"/>
              <a:t>Edge-Router-Domain, Campus11-13, eos11</a:t>
            </a:r>
          </a:p>
          <a:p>
            <a:r>
              <a:rPr lang="en-US" sz="1000" dirty="0"/>
              <a:t>Edge-Router-Domain, Campus11-13, eos13</a:t>
            </a:r>
          </a:p>
          <a:p>
            <a:r>
              <a:rPr lang="en-US" sz="1000" dirty="0"/>
              <a:t>Network, Ex1-CoreNet-eos1-eos11-eos13, eos1</a:t>
            </a:r>
          </a:p>
          <a:p>
            <a:r>
              <a:rPr lang="en-US" sz="1000" dirty="0"/>
              <a:t>Network, Ex1-CoreNet-eos1-eos11-eos13, eos11</a:t>
            </a:r>
          </a:p>
          <a:p>
            <a:r>
              <a:rPr lang="en-US" sz="1000" dirty="0"/>
              <a:t>Network, Ex1-CoreNet-eos1-eos11-eos13, eos13</a:t>
            </a:r>
          </a:p>
          <a:p>
            <a:r>
              <a:rPr lang="en-US" sz="1000" dirty="0"/>
              <a:t>Network, ISP-eos7-eos10-eos19, eos10</a:t>
            </a:r>
          </a:p>
          <a:p>
            <a:r>
              <a:rPr lang="en-US" sz="1000" dirty="0"/>
              <a:t>Network, ISP-eos7-eos10-eos19, eos19</a:t>
            </a:r>
          </a:p>
          <a:p>
            <a:r>
              <a:rPr lang="en-US" sz="1000" dirty="0"/>
              <a:t>Network, ISP-eos7-eos10-eos19, eos7</a:t>
            </a:r>
          </a:p>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7.7.7.7, eos7</a:t>
            </a:r>
          </a:p>
        </p:txBody>
      </p:sp>
    </p:spTree>
    <p:extLst>
      <p:ext uri="{BB962C8B-B14F-4D97-AF65-F5344CB8AC3E}">
        <p14:creationId xmlns:p14="http://schemas.microsoft.com/office/powerpoint/2010/main" val="1090248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6" name="Picture 5">
            <a:extLst>
              <a:ext uri="{FF2B5EF4-FFF2-40B4-BE49-F238E27FC236}">
                <a16:creationId xmlns:a16="http://schemas.microsoft.com/office/drawing/2014/main" id="{DC6A6139-B74A-D55C-6C2E-5665F26B5DD4}"/>
              </a:ext>
            </a:extLst>
          </p:cNvPr>
          <p:cNvPicPr>
            <a:picLocks noChangeAspect="1"/>
          </p:cNvPicPr>
          <p:nvPr/>
        </p:nvPicPr>
        <p:blipFill>
          <a:blip r:embed="rId2"/>
          <a:stretch>
            <a:fillRect/>
          </a:stretch>
        </p:blipFill>
        <p:spPr>
          <a:xfrm>
            <a:off x="214993" y="2098672"/>
            <a:ext cx="6425293" cy="1700496"/>
          </a:xfrm>
          <a:prstGeom prst="rect">
            <a:avLst/>
          </a:prstGeom>
        </p:spPr>
      </p:pic>
      <p:pic>
        <p:nvPicPr>
          <p:cNvPr id="7" name="Picture 6">
            <a:extLst>
              <a:ext uri="{FF2B5EF4-FFF2-40B4-BE49-F238E27FC236}">
                <a16:creationId xmlns:a16="http://schemas.microsoft.com/office/drawing/2014/main" id="{6C989955-7722-E79C-D350-72630B310424}"/>
              </a:ext>
            </a:extLst>
          </p:cNvPr>
          <p:cNvPicPr>
            <a:picLocks noChangeAspect="1"/>
          </p:cNvPicPr>
          <p:nvPr/>
        </p:nvPicPr>
        <p:blipFill>
          <a:blip r:embed="rId3"/>
          <a:stretch>
            <a:fillRect/>
          </a:stretch>
        </p:blipFill>
        <p:spPr>
          <a:xfrm>
            <a:off x="214992" y="4942209"/>
            <a:ext cx="6425294" cy="1700497"/>
          </a:xfrm>
          <a:prstGeom prst="rect">
            <a:avLst/>
          </a:prstGeom>
        </p:spPr>
      </p:pic>
    </p:spTree>
    <p:extLst>
      <p:ext uri="{BB962C8B-B14F-4D97-AF65-F5344CB8AC3E}">
        <p14:creationId xmlns:p14="http://schemas.microsoft.com/office/powerpoint/2010/main" val="1668181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 and 19.19.19.19</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Example2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a:t>
            </a:r>
            <a:r>
              <a:rPr lang="en-US" dirty="0">
                <a:ea typeface="+mj-lt"/>
                <a:cs typeface="+mj-lt"/>
              </a:rPr>
              <a:t>Campus to Campus EVPN</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1 Core Router route a Campus to the Internet</a:t>
            </a:r>
          </a:p>
          <a:p>
            <a:r>
              <a:rPr lang="en-US" dirty="0">
                <a:ea typeface="Calibri"/>
                <a:cs typeface="Calibri"/>
              </a:rPr>
              <a:t>ISP sends full routes but  Edge Router sends only a default route to the Campus Splines</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A9FEC9-1576-0709-6673-1079BBEE6410}"/>
              </a:ext>
            </a:extLst>
          </p:cNvPr>
          <p:cNvSpPr txBox="1"/>
          <p:nvPr/>
        </p:nvSpPr>
        <p:spPr>
          <a:xfrm>
            <a:off x="115246" y="52766"/>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Example2 Detail</a:t>
            </a:r>
            <a:endParaRPr lang="en-US" sz="4800" dirty="0"/>
          </a:p>
        </p:txBody>
      </p:sp>
      <p:pic>
        <p:nvPicPr>
          <p:cNvPr id="6" name="Picture 5">
            <a:extLst>
              <a:ext uri="{FF2B5EF4-FFF2-40B4-BE49-F238E27FC236}">
                <a16:creationId xmlns:a16="http://schemas.microsoft.com/office/drawing/2014/main" id="{0D606D23-C7EC-D732-C7E4-631CDC02EB87}"/>
              </a:ext>
            </a:extLst>
          </p:cNvPr>
          <p:cNvPicPr>
            <a:picLocks noChangeAspect="1"/>
          </p:cNvPicPr>
          <p:nvPr/>
        </p:nvPicPr>
        <p:blipFill>
          <a:blip r:embed="rId2"/>
          <a:stretch>
            <a:fillRect/>
          </a:stretch>
        </p:blipFill>
        <p:spPr>
          <a:xfrm>
            <a:off x="489097" y="883762"/>
            <a:ext cx="11487467" cy="5921471"/>
          </a:xfrm>
          <a:prstGeom prst="rect">
            <a:avLst/>
          </a:prstGeom>
        </p:spPr>
      </p:pic>
    </p:spTree>
    <p:extLst>
      <p:ext uri="{BB962C8B-B14F-4D97-AF65-F5344CB8AC3E}">
        <p14:creationId xmlns:p14="http://schemas.microsoft.com/office/powerpoint/2010/main" val="268004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Example2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Ex2-CoreNet-eos1-eos2-eos5-eos11-eos13-eos17, eos1</a:t>
            </a:r>
          </a:p>
          <a:p>
            <a:r>
              <a:rPr lang="en-US" sz="1000" dirty="0"/>
              <a:t>Network, Ex2-CoreNet-eos1-eos2-eos5-eos11-eos13-eos17, eos11</a:t>
            </a:r>
          </a:p>
          <a:p>
            <a:r>
              <a:rPr lang="en-US" sz="1000" dirty="0"/>
              <a:t>Network, Ex2-CoreNet-eos1-eos2-eos5-eos11-eos13-eos17, eos13</a:t>
            </a:r>
          </a:p>
          <a:p>
            <a:r>
              <a:rPr lang="en-US" sz="1000" dirty="0"/>
              <a:t>Network, Ex2-CoreNet-eos1-eos2-eos5-eos11-eos13-eos17, eos17</a:t>
            </a:r>
          </a:p>
          <a:p>
            <a:r>
              <a:rPr lang="en-US" sz="1000" dirty="0"/>
              <a:t>Network, Ex2-CoreNet-eos1-eos2-eos5-eos11-eos13-eos17, eos2</a:t>
            </a:r>
          </a:p>
          <a:p>
            <a:r>
              <a:rPr lang="en-US" sz="1000" dirty="0"/>
              <a:t>Network, Ex2-CoreNet-eos1-eos2-eos5-eos11-eos13-eos17,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eos17</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17.17.17.17, eos17</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151536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pic>
        <p:nvPicPr>
          <p:cNvPr id="4" name="Picture 3">
            <a:extLst>
              <a:ext uri="{FF2B5EF4-FFF2-40B4-BE49-F238E27FC236}">
                <a16:creationId xmlns:a16="http://schemas.microsoft.com/office/drawing/2014/main" id="{B3FAF360-59A1-BC39-616F-3A444D8EC46B}"/>
              </a:ext>
            </a:extLst>
          </p:cNvPr>
          <p:cNvPicPr>
            <a:picLocks noChangeAspect="1"/>
          </p:cNvPicPr>
          <p:nvPr/>
        </p:nvPicPr>
        <p:blipFill>
          <a:blip r:embed="rId3"/>
          <a:stretch>
            <a:fillRect/>
          </a:stretch>
        </p:blipFill>
        <p:spPr>
          <a:xfrm>
            <a:off x="294526" y="2135187"/>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4"/>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3E8D9F09-1FEE-179E-8071-030060C59B5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2" name="TextBox 11">
            <a:extLst>
              <a:ext uri="{FF2B5EF4-FFF2-40B4-BE49-F238E27FC236}">
                <a16:creationId xmlns:a16="http://schemas.microsoft.com/office/drawing/2014/main" id="{699ACF06-CDB9-6F71-7608-58E4D0E3A750}"/>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3091200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Example2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49AE09-D794-4B94-1ADD-F5CA0EFA6847}"/>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78392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Example2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236829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a:xfrm>
            <a:off x="459932" y="-7938"/>
            <a:ext cx="10515600" cy="1325563"/>
          </a:xfrm>
        </p:spPr>
        <p:txBody>
          <a:bodyPr/>
          <a:lstStyle/>
          <a:p>
            <a:r>
              <a:rPr lang="en-US" dirty="0">
                <a:cs typeface="Calibri Light"/>
              </a:rPr>
              <a:t>Complete Topology of the  ATD</a:t>
            </a:r>
            <a:endParaRPr lang="en-US" dirty="0"/>
          </a:p>
        </p:txBody>
      </p:sp>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541027" y="800790"/>
            <a:ext cx="9265579" cy="8281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cs typeface="Calibri"/>
              </a:rPr>
              <a:t>These examples use a sub-set of this topology for each Interconnect example</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pic>
        <p:nvPicPr>
          <p:cNvPr id="7" name="Picture 6">
            <a:extLst>
              <a:ext uri="{FF2B5EF4-FFF2-40B4-BE49-F238E27FC236}">
                <a16:creationId xmlns:a16="http://schemas.microsoft.com/office/drawing/2014/main" id="{D333EFFF-7D6C-06CB-1344-7D93DE9AD9E4}"/>
              </a:ext>
            </a:extLst>
          </p:cNvPr>
          <p:cNvPicPr>
            <a:picLocks noChangeAspect="1"/>
          </p:cNvPicPr>
          <p:nvPr/>
        </p:nvPicPr>
        <p:blipFill>
          <a:blip r:embed="rId2"/>
          <a:stretch>
            <a:fillRect/>
          </a:stretch>
        </p:blipFill>
        <p:spPr>
          <a:xfrm>
            <a:off x="-1" y="0"/>
            <a:ext cx="9165265" cy="6927652"/>
          </a:xfrm>
          <a:prstGeom prst="rect">
            <a:avLst/>
          </a:prstGeom>
        </p:spPr>
      </p:pic>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2759165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Example3 </a:t>
            </a:r>
            <a:r>
              <a:rPr lang="en-US" dirty="0">
                <a:ea typeface="+mj-lt"/>
                <a:cs typeface="+mj-lt"/>
              </a:rPr>
              <a:t>Campus BGP Underlay</a:t>
            </a:r>
            <a:br>
              <a:rPr lang="en-US" dirty="0">
                <a:ea typeface="+mj-lt"/>
                <a:cs typeface="+mj-lt"/>
              </a:rPr>
            </a:br>
            <a:r>
              <a:rPr lang="en-US" sz="2800" dirty="0">
                <a:ea typeface="+mj-lt"/>
                <a:cs typeface="+mj-lt"/>
              </a:rPr>
              <a:t>L2 stretch over the routed Core network</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a Core Router route a Campus to the Internet</a:t>
            </a:r>
          </a:p>
          <a:p>
            <a:r>
              <a:rPr lang="en-US" dirty="0">
                <a:ea typeface="Calibri"/>
                <a:cs typeface="Calibri"/>
              </a:rPr>
              <a:t>ISP sends default route</a:t>
            </a:r>
          </a:p>
          <a:p>
            <a:r>
              <a:rPr lang="en-US" dirty="0">
                <a:ea typeface="Calibri"/>
                <a:cs typeface="Calibri"/>
              </a:rPr>
              <a:t>Ping from Campus switch eos12 15.15.15.4/24 to eos10 on ISP network 10.10.10.10</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p:txBody>
      </p:sp>
      <p:sp>
        <p:nvSpPr>
          <p:cNvPr id="4" name="TextBox 3">
            <a:extLst>
              <a:ext uri="{FF2B5EF4-FFF2-40B4-BE49-F238E27FC236}">
                <a16:creationId xmlns:a16="http://schemas.microsoft.com/office/drawing/2014/main" id="{D0710810-E065-CD3D-916E-331AA6E1BE17}"/>
              </a:ext>
            </a:extLst>
          </p:cNvPr>
          <p:cNvSpPr txBox="1"/>
          <p:nvPr/>
        </p:nvSpPr>
        <p:spPr>
          <a:xfrm>
            <a:off x="1584960" y="5807631"/>
            <a:ext cx="8432501" cy="369332"/>
          </a:xfrm>
          <a:prstGeom prst="rect">
            <a:avLst/>
          </a:prstGeom>
          <a:noFill/>
        </p:spPr>
        <p:txBody>
          <a:bodyPr wrap="none" rtlCol="0">
            <a:spAutoFit/>
          </a:bodyPr>
          <a:lstStyle/>
          <a:p>
            <a:r>
              <a:rPr lang="en-US" dirty="0">
                <a:solidFill>
                  <a:srgbClr val="FF0000"/>
                </a:solidFill>
              </a:rPr>
              <a:t>Note: This example uses “Core Router can also be a RR” feature that came out post Kent</a:t>
            </a:r>
          </a:p>
        </p:txBody>
      </p:sp>
    </p:spTree>
    <p:extLst>
      <p:ext uri="{BB962C8B-B14F-4D97-AF65-F5344CB8AC3E}">
        <p14:creationId xmlns:p14="http://schemas.microsoft.com/office/powerpoint/2010/main" val="2880810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303144-3D9B-BB63-FF8C-8BF891965D92}"/>
              </a:ext>
            </a:extLst>
          </p:cNvPr>
          <p:cNvPicPr>
            <a:picLocks noChangeAspect="1"/>
          </p:cNvPicPr>
          <p:nvPr/>
        </p:nvPicPr>
        <p:blipFill>
          <a:blip r:embed="rId2"/>
          <a:stretch>
            <a:fillRect/>
          </a:stretch>
        </p:blipFill>
        <p:spPr>
          <a:xfrm>
            <a:off x="1234440" y="1501190"/>
            <a:ext cx="10119360" cy="5193711"/>
          </a:xfrm>
          <a:prstGeom prst="rect">
            <a:avLst/>
          </a:prstGeom>
        </p:spPr>
      </p:pic>
      <p:sp>
        <p:nvSpPr>
          <p:cNvPr id="5" name="Title 1">
            <a:extLst>
              <a:ext uri="{FF2B5EF4-FFF2-40B4-BE49-F238E27FC236}">
                <a16:creationId xmlns:a16="http://schemas.microsoft.com/office/drawing/2014/main" id="{1085F7E8-BC76-95F8-578D-6EF9451BBF3C}"/>
              </a:ext>
            </a:extLst>
          </p:cNvPr>
          <p:cNvSpPr>
            <a:spLocks noGrp="1"/>
          </p:cNvSpPr>
          <p:nvPr>
            <p:ph type="title"/>
          </p:nvPr>
        </p:nvSpPr>
        <p:spPr>
          <a:xfrm>
            <a:off x="838200" y="365125"/>
            <a:ext cx="11139600" cy="1337563"/>
          </a:xfrm>
        </p:spPr>
        <p:txBody>
          <a:bodyPr/>
          <a:lstStyle/>
          <a:p>
            <a:r>
              <a:rPr lang="en-US" dirty="0">
                <a:cs typeface="Calibri Light"/>
              </a:rPr>
              <a:t>Example3 </a:t>
            </a:r>
            <a:r>
              <a:rPr lang="en-US" dirty="0">
                <a:ea typeface="+mj-lt"/>
                <a:cs typeface="+mj-lt"/>
              </a:rPr>
              <a:t>Detail</a:t>
            </a:r>
          </a:p>
          <a:p>
            <a:endParaRPr lang="en-US" dirty="0">
              <a:cs typeface="Calibri Light"/>
            </a:endParaRPr>
          </a:p>
        </p:txBody>
      </p:sp>
    </p:spTree>
    <p:extLst>
      <p:ext uri="{BB962C8B-B14F-4D97-AF65-F5344CB8AC3E}">
        <p14:creationId xmlns:p14="http://schemas.microsoft.com/office/powerpoint/2010/main" val="1745338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Example3 Tags</a:t>
            </a:r>
            <a:endParaRPr lang="en-US" sz="52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1862118" y="1899800"/>
            <a:ext cx="6096000" cy="4401205"/>
          </a:xfrm>
          <a:prstGeom prst="rect">
            <a:avLst/>
          </a:prstGeom>
          <a:noFill/>
        </p:spPr>
        <p:txBody>
          <a:bodyPr wrap="square">
            <a:spAutoFit/>
          </a:bodyPr>
          <a:lstStyle/>
          <a:p>
            <a:r>
              <a:rPr lang="en-US" sz="1000" dirty="0"/>
              <a:t>Campus, Campus-eos11-eos12-eos13, eos11</a:t>
            </a:r>
          </a:p>
          <a:p>
            <a:r>
              <a:rPr lang="en-US" sz="1000" dirty="0"/>
              <a:t>Campus, Campus-eos11-eos12-eos13, eos12</a:t>
            </a:r>
          </a:p>
          <a:p>
            <a:r>
              <a:rPr lang="en-US" sz="1000" dirty="0"/>
              <a:t>Campus, Campus-eos11-eos12-eos13, eos13</a:t>
            </a:r>
          </a:p>
          <a:p>
            <a:r>
              <a:rPr lang="en-US" sz="1000" dirty="0"/>
              <a:t>Campus, Campus-eos2-eos3-eos4-eos5, eos2</a:t>
            </a:r>
          </a:p>
          <a:p>
            <a:r>
              <a:rPr lang="en-US" sz="1000" dirty="0"/>
              <a:t>Campus, Campus-eos2-eos3-eos4-eos5, eos3</a:t>
            </a:r>
          </a:p>
          <a:p>
            <a:r>
              <a:rPr lang="en-US" sz="1000" dirty="0"/>
              <a:t>Campus, Campus-eos2-eos3-eos4-eos5, eos4</a:t>
            </a:r>
          </a:p>
          <a:p>
            <a:r>
              <a:rPr lang="en-US" sz="1000" dirty="0"/>
              <a:t>Campus, Campus-eos2-eos3-eos4-eos5, eos5</a:t>
            </a:r>
          </a:p>
          <a:p>
            <a:r>
              <a:rPr lang="en-US" sz="1000" dirty="0"/>
              <a:t>Campus-Pod, 12, eos12</a:t>
            </a:r>
          </a:p>
          <a:p>
            <a:r>
              <a:rPr lang="en-US" sz="1000" dirty="0"/>
              <a:t>Campus-Pod, 3, eos3</a:t>
            </a:r>
          </a:p>
          <a:p>
            <a:r>
              <a:rPr lang="en-US" sz="1000" dirty="0"/>
              <a:t>Campus-Pod, 4, eos4</a:t>
            </a:r>
          </a:p>
          <a:p>
            <a:r>
              <a:rPr lang="en-US" sz="1000" dirty="0"/>
              <a:t>Edge-Router-Domain, 20, eos20</a:t>
            </a:r>
          </a:p>
          <a:p>
            <a:r>
              <a:rPr lang="en-US" sz="1000" dirty="0"/>
              <a:t>Edge-Router-Domain, 7, eos7</a:t>
            </a:r>
          </a:p>
          <a:p>
            <a:r>
              <a:rPr lang="en-US" sz="1000" dirty="0"/>
              <a:t>Edge-Router-Domain, 9, eos9</a:t>
            </a:r>
          </a:p>
          <a:p>
            <a:r>
              <a:rPr lang="en-US" sz="1000" dirty="0"/>
              <a:t>Edge-Router-Domain, Campus11-13, eos11</a:t>
            </a:r>
          </a:p>
          <a:p>
            <a:r>
              <a:rPr lang="en-US" sz="1000" dirty="0"/>
              <a:t>Edge-Router-Domain, Campus11-13, eos13</a:t>
            </a:r>
          </a:p>
          <a:p>
            <a:r>
              <a:rPr lang="en-US" sz="1000" dirty="0"/>
              <a:t>Edge-Router-Domain, Campus2-5, eos2</a:t>
            </a:r>
          </a:p>
          <a:p>
            <a:r>
              <a:rPr lang="en-US" sz="1000" dirty="0"/>
              <a:t>Edge-Router-Domain, Campus2-5, eos5</a:t>
            </a:r>
          </a:p>
          <a:p>
            <a:r>
              <a:rPr lang="en-US" sz="1000" dirty="0"/>
              <a:t>Network, Campus-EndDevice-eos20, eos20</a:t>
            </a:r>
          </a:p>
          <a:p>
            <a:r>
              <a:rPr lang="en-US" sz="1000" dirty="0"/>
              <a:t>Network, Campus-EndDevice-eos9, eos9</a:t>
            </a:r>
          </a:p>
          <a:p>
            <a:r>
              <a:rPr lang="en-US" sz="1000" dirty="0"/>
              <a:t>Network, Ex3-CoreNet-eos1-eos2-eos5-eos11-eos13, eos1</a:t>
            </a:r>
          </a:p>
          <a:p>
            <a:r>
              <a:rPr lang="en-US" sz="1000" dirty="0"/>
              <a:t>Network, Ex3-CoreNet-eos1-eos2-eos5-eos11-eos13, eos11</a:t>
            </a:r>
          </a:p>
          <a:p>
            <a:r>
              <a:rPr lang="en-US" sz="1000" dirty="0"/>
              <a:t>Network, Ex3-CoreNet-eos1-eos2-eos5-eos11-eos13, eos13</a:t>
            </a:r>
          </a:p>
          <a:p>
            <a:r>
              <a:rPr lang="en-US" sz="1000" dirty="0"/>
              <a:t>Network, Ex3-CoreNet-eos1-eos2-eos5-eos11-eos13, eos2</a:t>
            </a:r>
          </a:p>
          <a:p>
            <a:r>
              <a:rPr lang="en-US" sz="1000" dirty="0"/>
              <a:t>Network, Ex3-CoreNet-eos1-eos2-eos5-eos11-eos13, eos5</a:t>
            </a:r>
          </a:p>
          <a:p>
            <a:r>
              <a:rPr lang="en-US" sz="1000" dirty="0"/>
              <a:t>Network, ISP-eos7-eos10-eos19, eos10</a:t>
            </a:r>
          </a:p>
          <a:p>
            <a:r>
              <a:rPr lang="en-US" sz="1000" dirty="0"/>
              <a:t>Network, ISP-eos7-eos10-eos19, eos19</a:t>
            </a:r>
          </a:p>
          <a:p>
            <a:r>
              <a:rPr lang="en-US" sz="1000" dirty="0"/>
              <a:t>Network, ISP-eos7-eos10-eos19, eos7</a:t>
            </a:r>
          </a:p>
        </p:txBody>
      </p:sp>
      <p:sp>
        <p:nvSpPr>
          <p:cNvPr id="8" name="TextBox 7">
            <a:extLst>
              <a:ext uri="{FF2B5EF4-FFF2-40B4-BE49-F238E27FC236}">
                <a16:creationId xmlns:a16="http://schemas.microsoft.com/office/drawing/2014/main" id="{BC9C73F3-0477-7133-6946-1D636E6E3142}"/>
              </a:ext>
            </a:extLst>
          </p:cNvPr>
          <p:cNvSpPr txBox="1"/>
          <p:nvPr/>
        </p:nvSpPr>
        <p:spPr>
          <a:xfrm>
            <a:off x="7955070" y="1899800"/>
            <a:ext cx="6096000" cy="4401205"/>
          </a:xfrm>
          <a:prstGeom prst="rect">
            <a:avLst/>
          </a:prstGeom>
          <a:noFill/>
        </p:spPr>
        <p:txBody>
          <a:bodyPr wrap="square">
            <a:spAutoFit/>
          </a:bodyPr>
          <a:lstStyle/>
          <a:p>
            <a:r>
              <a:rPr lang="en-US" sz="1000" dirty="0"/>
              <a:t>Role, Core, eos1</a:t>
            </a:r>
          </a:p>
          <a:p>
            <a:r>
              <a:rPr lang="en-US" sz="1000" dirty="0"/>
              <a:t>Role, Core, eos10</a:t>
            </a:r>
          </a:p>
          <a:p>
            <a:r>
              <a:rPr lang="en-US" sz="1000" dirty="0"/>
              <a:t>Role, Core, eos19</a:t>
            </a:r>
          </a:p>
          <a:p>
            <a:r>
              <a:rPr lang="en-US" sz="1000" dirty="0"/>
              <a:t>Role, Edge-Router, eos11</a:t>
            </a:r>
          </a:p>
          <a:p>
            <a:r>
              <a:rPr lang="en-US" sz="1000" dirty="0"/>
              <a:t>Role, Edge-Router, eos13</a:t>
            </a:r>
          </a:p>
          <a:p>
            <a:r>
              <a:rPr lang="en-US" sz="1000" dirty="0"/>
              <a:t>Role, Edge-Router, eos2</a:t>
            </a:r>
          </a:p>
          <a:p>
            <a:r>
              <a:rPr lang="en-US" sz="1000" dirty="0"/>
              <a:t>Role, Edge-Router, eos20</a:t>
            </a:r>
          </a:p>
          <a:p>
            <a:r>
              <a:rPr lang="en-US" sz="1000" dirty="0"/>
              <a:t>Role, Edge-Router, eos5</a:t>
            </a:r>
          </a:p>
          <a:p>
            <a:r>
              <a:rPr lang="en-US" sz="1000" dirty="0"/>
              <a:t>Role, Edge-Router, eos7</a:t>
            </a:r>
          </a:p>
          <a:p>
            <a:r>
              <a:rPr lang="en-US" sz="1000" dirty="0"/>
              <a:t>Role, RR, eos1</a:t>
            </a:r>
          </a:p>
          <a:p>
            <a:r>
              <a:rPr lang="en-US" sz="1000" dirty="0" err="1"/>
              <a:t>router_bgp.as</a:t>
            </a:r>
            <a:r>
              <a:rPr lang="en-US" sz="1000" dirty="0"/>
              <a:t>, 7, eos1</a:t>
            </a:r>
          </a:p>
          <a:p>
            <a:r>
              <a:rPr lang="en-US" sz="1000" dirty="0" err="1"/>
              <a:t>router_bgp.as</a:t>
            </a:r>
            <a:r>
              <a:rPr lang="en-US" sz="1000" dirty="0"/>
              <a:t>, 7, eos11</a:t>
            </a:r>
          </a:p>
          <a:p>
            <a:r>
              <a:rPr lang="en-US" sz="1000" dirty="0" err="1"/>
              <a:t>router_bgp.as</a:t>
            </a:r>
            <a:r>
              <a:rPr lang="en-US" sz="1000" dirty="0"/>
              <a:t>, 7, eos13</a:t>
            </a:r>
          </a:p>
          <a:p>
            <a:r>
              <a:rPr lang="en-US" sz="1000" dirty="0" err="1"/>
              <a:t>router_bgp.as</a:t>
            </a:r>
            <a:r>
              <a:rPr lang="en-US" sz="1000" dirty="0"/>
              <a:t>, 7, eos17</a:t>
            </a:r>
          </a:p>
          <a:p>
            <a:r>
              <a:rPr lang="en-US" sz="1000" dirty="0" err="1"/>
              <a:t>router_bgp.as</a:t>
            </a:r>
            <a:r>
              <a:rPr lang="en-US" sz="1000" dirty="0"/>
              <a:t>, 7, eos2</a:t>
            </a:r>
          </a:p>
          <a:p>
            <a:r>
              <a:rPr lang="en-US" sz="1000" dirty="0" err="1"/>
              <a:t>router_bgp.as</a:t>
            </a:r>
            <a:r>
              <a:rPr lang="en-US" sz="1000" dirty="0"/>
              <a:t>, 7, eos5</a:t>
            </a:r>
          </a:p>
          <a:p>
            <a:r>
              <a:rPr lang="en-US" sz="1000" dirty="0" err="1"/>
              <a:t>router_bgp.as</a:t>
            </a:r>
            <a:r>
              <a:rPr lang="en-US" sz="1000" dirty="0"/>
              <a:t>, 8, eos10</a:t>
            </a:r>
          </a:p>
          <a:p>
            <a:r>
              <a:rPr lang="en-US" sz="1000" dirty="0" err="1"/>
              <a:t>router_bgp.as</a:t>
            </a:r>
            <a:r>
              <a:rPr lang="en-US" sz="1000" dirty="0"/>
              <a:t>, 8, eos19</a:t>
            </a:r>
          </a:p>
          <a:p>
            <a:r>
              <a:rPr lang="en-US" sz="1000" dirty="0" err="1"/>
              <a:t>router_bgp.as</a:t>
            </a:r>
            <a:r>
              <a:rPr lang="en-US" sz="1000" dirty="0"/>
              <a:t>, 8,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5.5.5.5, eos5</a:t>
            </a:r>
          </a:p>
          <a:p>
            <a:r>
              <a:rPr lang="en-US" sz="1000" dirty="0" err="1"/>
              <a:t>router_bgp.router_id</a:t>
            </a:r>
            <a:r>
              <a:rPr lang="en-US" sz="1000" dirty="0"/>
              <a:t>, 7.7.7.7, eos7</a:t>
            </a:r>
          </a:p>
        </p:txBody>
      </p:sp>
    </p:spTree>
    <p:extLst>
      <p:ext uri="{BB962C8B-B14F-4D97-AF65-F5344CB8AC3E}">
        <p14:creationId xmlns:p14="http://schemas.microsoft.com/office/powerpoint/2010/main" val="325864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pic>
        <p:nvPicPr>
          <p:cNvPr id="3" name="Picture 2">
            <a:extLst>
              <a:ext uri="{FF2B5EF4-FFF2-40B4-BE49-F238E27FC236}">
                <a16:creationId xmlns:a16="http://schemas.microsoft.com/office/drawing/2014/main" id="{8EE7C5A5-84C4-6EAB-4815-69631C1BA57C}"/>
              </a:ext>
            </a:extLst>
          </p:cNvPr>
          <p:cNvPicPr>
            <a:picLocks noChangeAspect="1"/>
          </p:cNvPicPr>
          <p:nvPr/>
        </p:nvPicPr>
        <p:blipFill>
          <a:blip r:embed="rId2"/>
          <a:stretch>
            <a:fillRect/>
          </a:stretch>
        </p:blipFill>
        <p:spPr>
          <a:xfrm>
            <a:off x="294526" y="5042061"/>
            <a:ext cx="6767286" cy="1600645"/>
          </a:xfrm>
          <a:prstGeom prst="rect">
            <a:avLst/>
          </a:prstGeom>
        </p:spPr>
      </p:pic>
      <p:sp>
        <p:nvSpPr>
          <p:cNvPr id="10" name="TextBox 9">
            <a:extLst>
              <a:ext uri="{FF2B5EF4-FFF2-40B4-BE49-F238E27FC236}">
                <a16:creationId xmlns:a16="http://schemas.microsoft.com/office/drawing/2014/main" id="{0B7E59D8-349A-87BB-18FB-BEA4528595DE}"/>
              </a:ext>
            </a:extLst>
          </p:cNvPr>
          <p:cNvSpPr txBox="1"/>
          <p:nvPr/>
        </p:nvSpPr>
        <p:spPr>
          <a:xfrm>
            <a:off x="7288928" y="1450109"/>
            <a:ext cx="4202546" cy="523220"/>
          </a:xfrm>
          <a:prstGeom prst="rect">
            <a:avLst/>
          </a:prstGeom>
          <a:noFill/>
        </p:spPr>
        <p:txBody>
          <a:bodyPr wrap="square" rtlCol="0">
            <a:spAutoFit/>
          </a:bodyPr>
          <a:lstStyle/>
          <a:p>
            <a:r>
              <a:rPr lang="en-US" sz="2800" dirty="0"/>
              <a:t>EVPN Studio</a:t>
            </a:r>
          </a:p>
        </p:txBody>
      </p:sp>
      <p:pic>
        <p:nvPicPr>
          <p:cNvPr id="5" name="Picture 4">
            <a:extLst>
              <a:ext uri="{FF2B5EF4-FFF2-40B4-BE49-F238E27FC236}">
                <a16:creationId xmlns:a16="http://schemas.microsoft.com/office/drawing/2014/main" id="{AC2A339A-6F64-9AF3-42AA-59EBF1C19F9B}"/>
              </a:ext>
            </a:extLst>
          </p:cNvPr>
          <p:cNvPicPr>
            <a:picLocks noChangeAspect="1"/>
          </p:cNvPicPr>
          <p:nvPr/>
        </p:nvPicPr>
        <p:blipFill>
          <a:blip r:embed="rId3"/>
          <a:stretch>
            <a:fillRect/>
          </a:stretch>
        </p:blipFill>
        <p:spPr>
          <a:xfrm>
            <a:off x="7288928" y="2091871"/>
            <a:ext cx="3748314" cy="1687275"/>
          </a:xfrm>
          <a:prstGeom prst="rect">
            <a:avLst/>
          </a:prstGeom>
        </p:spPr>
      </p:pic>
      <p:pic>
        <p:nvPicPr>
          <p:cNvPr id="6" name="Picture 5">
            <a:extLst>
              <a:ext uri="{FF2B5EF4-FFF2-40B4-BE49-F238E27FC236}">
                <a16:creationId xmlns:a16="http://schemas.microsoft.com/office/drawing/2014/main" id="{A6F15980-3F49-2492-E092-EB583BBA0137}"/>
              </a:ext>
            </a:extLst>
          </p:cNvPr>
          <p:cNvPicPr>
            <a:picLocks noChangeAspect="1"/>
          </p:cNvPicPr>
          <p:nvPr/>
        </p:nvPicPr>
        <p:blipFill>
          <a:blip r:embed="rId4"/>
          <a:stretch>
            <a:fillRect/>
          </a:stretch>
        </p:blipFill>
        <p:spPr>
          <a:xfrm>
            <a:off x="210019" y="2054767"/>
            <a:ext cx="7078909" cy="1600645"/>
          </a:xfrm>
          <a:prstGeom prst="rect">
            <a:avLst/>
          </a:prstGeom>
        </p:spPr>
      </p:pic>
      <p:pic>
        <p:nvPicPr>
          <p:cNvPr id="12" name="Picture 11">
            <a:extLst>
              <a:ext uri="{FF2B5EF4-FFF2-40B4-BE49-F238E27FC236}">
                <a16:creationId xmlns:a16="http://schemas.microsoft.com/office/drawing/2014/main" id="{4FF9E247-9625-CC03-3374-1FCE93EE53E4}"/>
              </a:ext>
            </a:extLst>
          </p:cNvPr>
          <p:cNvPicPr>
            <a:picLocks noChangeAspect="1"/>
          </p:cNvPicPr>
          <p:nvPr/>
        </p:nvPicPr>
        <p:blipFill>
          <a:blip r:embed="rId5"/>
          <a:stretch>
            <a:fillRect/>
          </a:stretch>
        </p:blipFill>
        <p:spPr>
          <a:xfrm>
            <a:off x="7288928" y="5033657"/>
            <a:ext cx="5769344" cy="1600528"/>
          </a:xfrm>
          <a:prstGeom prst="rect">
            <a:avLst/>
          </a:prstGeom>
        </p:spPr>
      </p:pic>
      <p:sp>
        <p:nvSpPr>
          <p:cNvPr id="13" name="TextBox 12">
            <a:extLst>
              <a:ext uri="{FF2B5EF4-FFF2-40B4-BE49-F238E27FC236}">
                <a16:creationId xmlns:a16="http://schemas.microsoft.com/office/drawing/2014/main" id="{15BAA88D-D52C-F47D-A226-C3E1686B9E2A}"/>
              </a:ext>
            </a:extLst>
          </p:cNvPr>
          <p:cNvSpPr txBox="1"/>
          <p:nvPr/>
        </p:nvSpPr>
        <p:spPr>
          <a:xfrm>
            <a:off x="6220046" y="4281370"/>
            <a:ext cx="5104850" cy="523220"/>
          </a:xfrm>
          <a:prstGeom prst="rect">
            <a:avLst/>
          </a:prstGeom>
          <a:noFill/>
        </p:spPr>
        <p:txBody>
          <a:bodyPr wrap="square" rtlCol="0">
            <a:spAutoFit/>
          </a:bodyPr>
          <a:lstStyle/>
          <a:p>
            <a:r>
              <a:rPr lang="en-US" sz="2800" dirty="0"/>
              <a:t>Interface Configuration Studio</a:t>
            </a:r>
          </a:p>
        </p:txBody>
      </p:sp>
    </p:spTree>
    <p:extLst>
      <p:ext uri="{BB962C8B-B14F-4D97-AF65-F5344CB8AC3E}">
        <p14:creationId xmlns:p14="http://schemas.microsoft.com/office/powerpoint/2010/main" val="659173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5760E6-399D-BFB1-97E8-236F4736E7CF}"/>
              </a:ext>
            </a:extLst>
          </p:cNvPr>
          <p:cNvPicPr>
            <a:picLocks noChangeAspect="1"/>
          </p:cNvPicPr>
          <p:nvPr/>
        </p:nvPicPr>
        <p:blipFill>
          <a:blip r:embed="rId2"/>
          <a:stretch>
            <a:fillRect/>
          </a:stretch>
        </p:blipFill>
        <p:spPr>
          <a:xfrm>
            <a:off x="3942446" y="2260456"/>
            <a:ext cx="5769344" cy="1600528"/>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Example3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1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6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604569"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E84B02F-6CCA-CA26-528D-80550CD0A05D}"/>
              </a:ext>
            </a:extLst>
          </p:cNvPr>
          <p:cNvSpPr txBox="1"/>
          <p:nvPr/>
        </p:nvSpPr>
        <p:spPr>
          <a:xfrm>
            <a:off x="2154787" y="5238274"/>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84775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Example3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15.15.15.133 and eos20 15.15.15.134 </a:t>
            </a:r>
          </a:p>
          <a:p>
            <a:r>
              <a:rPr lang="en-US" dirty="0">
                <a:cs typeface="Calibri"/>
              </a:rPr>
              <a:t>From Campus switches eos12, ping to eos10 10.10.10.10 and eos19 19.19.19.19 on the ISP Network</a:t>
            </a:r>
          </a:p>
          <a:p>
            <a:r>
              <a:rPr lang="en-US" dirty="0">
                <a:cs typeface="Calibri"/>
              </a:rPr>
              <a:t>From Campus end devices eos9 and eos20, ping to eos10 10.10.10.10 and eos19 19.19.19.19 on the ISP Network</a:t>
            </a:r>
            <a:endParaRPr lang="en-US" dirty="0"/>
          </a:p>
          <a:p>
            <a:endParaRPr lang="en-US" dirty="0"/>
          </a:p>
          <a:p>
            <a:endParaRPr lang="en-US" dirty="0">
              <a:cs typeface="Calibri"/>
            </a:endParaRPr>
          </a:p>
        </p:txBody>
      </p:sp>
    </p:spTree>
    <p:extLst>
      <p:ext uri="{BB962C8B-B14F-4D97-AF65-F5344CB8AC3E}">
        <p14:creationId xmlns:p14="http://schemas.microsoft.com/office/powerpoint/2010/main" val="1984242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Example4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6043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Example4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3305214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Example4 Detail</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228823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98200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https://testdrive.arista.com/</a:t>
            </a:r>
            <a:r>
              <a:rPr lang="en-US" dirty="0"/>
              <a:t> and launch the latest version of </a:t>
            </a:r>
            <a:r>
              <a:rPr lang="en-US" dirty="0" err="1"/>
              <a:t>CloudVision</a:t>
            </a:r>
            <a:endParaRPr lang="en-US" dirty="0"/>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Example4 Tags</a:t>
            </a:r>
            <a:endParaRPr lang="en-US" sz="52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1001241" y="1748415"/>
            <a:ext cx="6271656" cy="4555093"/>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5, eos5</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DC-End-device-eos18, eos18</a:t>
            </a:r>
          </a:p>
          <a:p>
            <a:r>
              <a:rPr lang="en-US" sz="1000" dirty="0"/>
              <a:t>Network, DC-End-device-eos20, eos20</a:t>
            </a:r>
          </a:p>
          <a:p>
            <a:r>
              <a:rPr lang="en-US" sz="1000" dirty="0"/>
              <a:t>Network, Ex4-CoreNet-eos1-eos2-eos5, eos1</a:t>
            </a:r>
          </a:p>
          <a:p>
            <a:r>
              <a:rPr lang="en-US" sz="1000" dirty="0"/>
              <a:t>Network, Ex4-CoreNet-eos1-eos2-eos5, eos2</a:t>
            </a:r>
          </a:p>
          <a:p>
            <a:r>
              <a:rPr lang="en-US" sz="1000" dirty="0"/>
              <a:t>Network, Ex4-CoreNet-eos1-eos2-eos5, eos5</a:t>
            </a:r>
          </a:p>
        </p:txBody>
      </p:sp>
      <p:sp>
        <p:nvSpPr>
          <p:cNvPr id="13" name="TextBox 12">
            <a:extLst>
              <a:ext uri="{FF2B5EF4-FFF2-40B4-BE49-F238E27FC236}">
                <a16:creationId xmlns:a16="http://schemas.microsoft.com/office/drawing/2014/main" id="{50E94933-1EEE-78E4-832E-ABDF46D51E97}"/>
              </a:ext>
            </a:extLst>
          </p:cNvPr>
          <p:cNvSpPr txBox="1"/>
          <p:nvPr/>
        </p:nvSpPr>
        <p:spPr>
          <a:xfrm>
            <a:off x="5966691" y="1748415"/>
            <a:ext cx="6096000" cy="4708981"/>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p:txBody>
      </p:sp>
    </p:spTree>
    <p:extLst>
      <p:ext uri="{BB962C8B-B14F-4D97-AF65-F5344CB8AC3E}">
        <p14:creationId xmlns:p14="http://schemas.microsoft.com/office/powerpoint/2010/main" val="3571080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pic>
        <p:nvPicPr>
          <p:cNvPr id="10" name="Picture 9">
            <a:extLst>
              <a:ext uri="{FF2B5EF4-FFF2-40B4-BE49-F238E27FC236}">
                <a16:creationId xmlns:a16="http://schemas.microsoft.com/office/drawing/2014/main" id="{72CFACC0-B1C1-23B9-5CE7-82CCD4E6B192}"/>
              </a:ext>
            </a:extLst>
          </p:cNvPr>
          <p:cNvPicPr>
            <a:picLocks noChangeAspect="1"/>
          </p:cNvPicPr>
          <p:nvPr/>
        </p:nvPicPr>
        <p:blipFill>
          <a:blip r:embed="rId2"/>
          <a:stretch>
            <a:fillRect/>
          </a:stretch>
        </p:blipFill>
        <p:spPr>
          <a:xfrm>
            <a:off x="389475" y="2059870"/>
            <a:ext cx="4117870" cy="1463922"/>
          </a:xfrm>
          <a:prstGeom prst="rect">
            <a:avLst/>
          </a:prstGeom>
        </p:spPr>
      </p:pic>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5"/>
          <a:stretch>
            <a:fillRect/>
          </a:stretch>
        </p:blipFill>
        <p:spPr>
          <a:xfrm>
            <a:off x="5863954" y="5016118"/>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5776868" y="4190590"/>
            <a:ext cx="4202546" cy="523220"/>
          </a:xfrm>
          <a:prstGeom prst="rect">
            <a:avLst/>
          </a:prstGeom>
          <a:noFill/>
        </p:spPr>
        <p:txBody>
          <a:bodyPr wrap="square" rtlCol="0">
            <a:spAutoFit/>
          </a:bodyPr>
          <a:lstStyle/>
          <a:p>
            <a:r>
              <a:rPr lang="en-US" sz="2800" dirty="0"/>
              <a:t>Interfaces Studio</a:t>
            </a:r>
          </a:p>
        </p:txBody>
      </p:sp>
    </p:spTree>
    <p:extLst>
      <p:ext uri="{BB962C8B-B14F-4D97-AF65-F5344CB8AC3E}">
        <p14:creationId xmlns:p14="http://schemas.microsoft.com/office/powerpoint/2010/main" val="1785128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Example4 Interface Studio Ports</a:t>
            </a:r>
            <a:endParaRPr lang="en-US" dirty="0"/>
          </a:p>
        </p:txBody>
      </p:sp>
      <p:pic>
        <p:nvPicPr>
          <p:cNvPr id="15" name="Picture 14">
            <a:extLst>
              <a:ext uri="{FF2B5EF4-FFF2-40B4-BE49-F238E27FC236}">
                <a16:creationId xmlns:a16="http://schemas.microsoft.com/office/drawing/2014/main" id="{92161380-91C3-A495-1B8E-3F77B3EEFE1F}"/>
              </a:ext>
            </a:extLst>
          </p:cNvPr>
          <p:cNvPicPr>
            <a:picLocks noChangeAspect="1"/>
          </p:cNvPicPr>
          <p:nvPr/>
        </p:nvPicPr>
        <p:blipFill>
          <a:blip r:embed="rId2"/>
          <a:stretch>
            <a:fillRect/>
          </a:stretch>
        </p:blipFill>
        <p:spPr>
          <a:xfrm>
            <a:off x="4513619" y="2081139"/>
            <a:ext cx="5610496" cy="1503338"/>
          </a:xfrm>
          <a:prstGeom prst="rect">
            <a:avLst/>
          </a:prstGeom>
        </p:spPr>
      </p:pic>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18" name="TextBox 17">
            <a:extLst>
              <a:ext uri="{FF2B5EF4-FFF2-40B4-BE49-F238E27FC236}">
                <a16:creationId xmlns:a16="http://schemas.microsoft.com/office/drawing/2014/main" id="{0F956757-D97A-34B2-8DC9-9F48204FB470}"/>
              </a:ext>
            </a:extLst>
          </p:cNvPr>
          <p:cNvSpPr txBox="1"/>
          <p:nvPr/>
        </p:nvSpPr>
        <p:spPr>
          <a:xfrm>
            <a:off x="4376729" y="4277014"/>
            <a:ext cx="1021970" cy="307777"/>
          </a:xfrm>
          <a:prstGeom prst="rect">
            <a:avLst/>
          </a:prstGeom>
          <a:noFill/>
        </p:spPr>
        <p:txBody>
          <a:bodyPr wrap="square" rtlCol="0">
            <a:spAutoFit/>
          </a:bodyPr>
          <a:lstStyle/>
          <a:p>
            <a:r>
              <a:rPr lang="en-US" sz="1400" dirty="0"/>
              <a:t>Ethernet 3 </a:t>
            </a:r>
          </a:p>
        </p:txBody>
      </p:sp>
      <p:sp>
        <p:nvSpPr>
          <p:cNvPr id="19" name="TextBox 18">
            <a:extLst>
              <a:ext uri="{FF2B5EF4-FFF2-40B4-BE49-F238E27FC236}">
                <a16:creationId xmlns:a16="http://schemas.microsoft.com/office/drawing/2014/main" id="{A9CA81D7-376D-3547-077A-48F500EAFB0A}"/>
              </a:ext>
            </a:extLst>
          </p:cNvPr>
          <p:cNvSpPr txBox="1"/>
          <p:nvPr/>
        </p:nvSpPr>
        <p:spPr>
          <a:xfrm>
            <a:off x="6096000" y="4404552"/>
            <a:ext cx="1021970" cy="307777"/>
          </a:xfrm>
          <a:prstGeom prst="rect">
            <a:avLst/>
          </a:prstGeom>
          <a:noFill/>
        </p:spPr>
        <p:txBody>
          <a:bodyPr wrap="square" rtlCol="0">
            <a:spAutoFit/>
          </a:bodyPr>
          <a:lstStyle/>
          <a:p>
            <a:r>
              <a:rPr lang="en-US" sz="1400" dirty="0"/>
              <a:t>Ethernet 4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7728627" y="4404553"/>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63A77F6-0685-BD96-26C9-B1DE6EBD9CB9}"/>
              </a:ext>
            </a:extLst>
          </p:cNvPr>
          <p:cNvCxnSpPr>
            <a:cxnSpLocks/>
          </p:cNvCxnSpPr>
          <p:nvPr/>
        </p:nvCxnSpPr>
        <p:spPr>
          <a:xfrm flipV="1">
            <a:off x="4900323" y="3385426"/>
            <a:ext cx="1195677" cy="810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AEE66-A6F2-AC56-FAD6-D8534BC6A93F}"/>
              </a:ext>
            </a:extLst>
          </p:cNvPr>
          <p:cNvCxnSpPr>
            <a:cxnSpLocks/>
          </p:cNvCxnSpPr>
          <p:nvPr/>
        </p:nvCxnSpPr>
        <p:spPr>
          <a:xfrm flipV="1">
            <a:off x="6653409" y="3429000"/>
            <a:ext cx="0" cy="85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H="1" flipV="1">
            <a:off x="7117970" y="3429000"/>
            <a:ext cx="1027541" cy="85593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1561AD6-58A1-2DC8-8BCA-4A68E5151B7A}"/>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2706035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Example4 Traffic 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to eos20 14.14.14.2</a:t>
            </a:r>
            <a:endParaRPr lang="en-US" dirty="0"/>
          </a:p>
        </p:txBody>
      </p:sp>
    </p:spTree>
    <p:extLst>
      <p:ext uri="{BB962C8B-B14F-4D97-AF65-F5344CB8AC3E}">
        <p14:creationId xmlns:p14="http://schemas.microsoft.com/office/powerpoint/2010/main" val="1306219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Example5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3333824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BGP DC Interconnect</a:t>
            </a:r>
            <a:br>
              <a:rPr lang="en-US" dirty="0">
                <a:cs typeface="Calibri Light"/>
              </a:rPr>
            </a:b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3258853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Example5 Detail</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1963704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Example5 Tags</a:t>
            </a:r>
            <a:endParaRPr lang="en-US" sz="52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1195903" y="923904"/>
            <a:ext cx="6183084" cy="5170646"/>
          </a:xfrm>
          <a:prstGeom prst="rect">
            <a:avLst/>
          </a:prstGeom>
          <a:noFill/>
        </p:spPr>
        <p:txBody>
          <a:bodyPr wrap="square">
            <a:spAutoFit/>
          </a:bodyPr>
          <a:lstStyle/>
          <a:p>
            <a:r>
              <a:rPr lang="en-US" sz="1000" dirty="0"/>
              <a:t>DC, DC-eos3-eos4-eos9, eos3</a:t>
            </a:r>
          </a:p>
          <a:p>
            <a:r>
              <a:rPr lang="en-US" sz="1000" dirty="0"/>
              <a:t>DC, DC-eos3-eos4-eos9, eos4</a:t>
            </a:r>
          </a:p>
          <a:p>
            <a:r>
              <a:rPr lang="en-US" sz="1000" dirty="0"/>
              <a:t>DC, DC-eos3-eos4-eos9, eos9</a:t>
            </a:r>
          </a:p>
          <a:p>
            <a:r>
              <a:rPr lang="en-US" sz="1000" dirty="0"/>
              <a:t>DC, DC-eos6-eos8-eos14, eos14</a:t>
            </a:r>
          </a:p>
          <a:p>
            <a:r>
              <a:rPr lang="en-US" sz="1000" dirty="0"/>
              <a:t>DC, DC-eos6-eos8-eos14, eos6</a:t>
            </a:r>
          </a:p>
          <a:p>
            <a:r>
              <a:rPr lang="en-US" sz="1000" dirty="0"/>
              <a:t>DC, DC-eos6-eos8-eos14, eos8</a:t>
            </a:r>
          </a:p>
          <a:p>
            <a:r>
              <a:rPr lang="en-US" sz="1000" dirty="0"/>
              <a:t>DC-Pod, 1, eos14</a:t>
            </a:r>
          </a:p>
          <a:p>
            <a:r>
              <a:rPr lang="en-US" sz="1000" dirty="0"/>
              <a:t>DC-Pod, 1, eos6</a:t>
            </a:r>
          </a:p>
          <a:p>
            <a:r>
              <a:rPr lang="en-US" sz="1000" dirty="0"/>
              <a:t>DC-Pod, 1, eos8</a:t>
            </a:r>
          </a:p>
          <a:p>
            <a:r>
              <a:rPr lang="en-US" sz="1000" dirty="0"/>
              <a:t>DC-Pod, 2, eos3</a:t>
            </a:r>
          </a:p>
          <a:p>
            <a:r>
              <a:rPr lang="en-US" sz="1000" dirty="0"/>
              <a:t>DC-Pod, 2, eos4</a:t>
            </a:r>
          </a:p>
          <a:p>
            <a:r>
              <a:rPr lang="en-US" sz="1000" dirty="0"/>
              <a:t>DC-Pod, 2, eos9</a:t>
            </a:r>
          </a:p>
          <a:p>
            <a:r>
              <a:rPr lang="en-US" sz="1000" dirty="0"/>
              <a:t>Edge-Router-Domain, 1, eos1</a:t>
            </a:r>
          </a:p>
          <a:p>
            <a:r>
              <a:rPr lang="en-US" sz="1000" dirty="0"/>
              <a:t>Edge-Router-Domain, 18, eos18</a:t>
            </a:r>
          </a:p>
          <a:p>
            <a:r>
              <a:rPr lang="en-US" sz="1000" dirty="0"/>
              <a:t>Edge-Router-Domain, 20, eos20</a:t>
            </a:r>
          </a:p>
          <a:p>
            <a:r>
              <a:rPr lang="en-US" sz="1000" dirty="0"/>
              <a:t>Edge-Router-Domain, 4, eos4</a:t>
            </a:r>
          </a:p>
          <a:p>
            <a:r>
              <a:rPr lang="en-US" sz="1000" dirty="0"/>
              <a:t>Edge-Router-Domain, 5, eos5</a:t>
            </a:r>
          </a:p>
          <a:p>
            <a:r>
              <a:rPr lang="en-US" sz="1000" dirty="0"/>
              <a:t>Edge-Router-Domain, 6, eos6</a:t>
            </a:r>
          </a:p>
          <a:p>
            <a:r>
              <a:rPr lang="en-US" sz="1000" dirty="0"/>
              <a:t>Leaf-Domain, 1, eos6</a:t>
            </a:r>
          </a:p>
          <a:p>
            <a:r>
              <a:rPr lang="en-US" sz="1000" dirty="0"/>
              <a:t>Leaf-Domain, 2, eos8</a:t>
            </a:r>
          </a:p>
          <a:p>
            <a:r>
              <a:rPr lang="en-US" sz="1000" dirty="0"/>
              <a:t>Leaf-Domain, 3, eos3</a:t>
            </a:r>
          </a:p>
          <a:p>
            <a:r>
              <a:rPr lang="en-US" sz="1000" dirty="0"/>
              <a:t>Leaf-Domain, 4, eos4</a:t>
            </a:r>
          </a:p>
          <a:p>
            <a:r>
              <a:rPr lang="en-US" sz="1000" dirty="0"/>
              <a:t>Leaf-Number, 1, eos4</a:t>
            </a:r>
          </a:p>
          <a:p>
            <a:r>
              <a:rPr lang="en-US" sz="1000" dirty="0"/>
              <a:t>Leaf-Number, 1, eos6</a:t>
            </a:r>
          </a:p>
          <a:p>
            <a:r>
              <a:rPr lang="en-US" sz="1000" dirty="0"/>
              <a:t>Leaf-Number, 2, eos3</a:t>
            </a:r>
          </a:p>
          <a:p>
            <a:r>
              <a:rPr lang="en-US" sz="1000" dirty="0"/>
              <a:t>Leaf-Number, 2, eos8</a:t>
            </a:r>
          </a:p>
          <a:p>
            <a:r>
              <a:rPr lang="en-US" sz="1000" dirty="0"/>
              <a:t>Network, DC-Border-Leaf-eos4, eos4</a:t>
            </a:r>
          </a:p>
          <a:p>
            <a:r>
              <a:rPr lang="en-US" sz="1000" dirty="0"/>
              <a:t>Network, DC-Border-Leaf-eos6, eos6</a:t>
            </a:r>
          </a:p>
          <a:p>
            <a:r>
              <a:rPr lang="en-US" sz="1000" dirty="0"/>
              <a:t>Network, DC-End-device-eos18, eos18</a:t>
            </a:r>
          </a:p>
          <a:p>
            <a:r>
              <a:rPr lang="en-US" sz="1000" dirty="0"/>
              <a:t>Network, DC-End-device-eos20, eos20</a:t>
            </a:r>
          </a:p>
          <a:p>
            <a:r>
              <a:rPr lang="en-US" sz="1000" dirty="0"/>
              <a:t>Network, Ex5-CoreNet-eos1-eos2-eos5, eos1</a:t>
            </a:r>
          </a:p>
          <a:p>
            <a:r>
              <a:rPr lang="en-US" sz="1000" dirty="0"/>
              <a:t>Network, Ex5-CoreNet-eos1-eos2-eos5, eos2</a:t>
            </a:r>
          </a:p>
          <a:p>
            <a:r>
              <a:rPr lang="en-US" sz="1000" dirty="0"/>
              <a:t>Network, Ex5-CoreNet-eos1-eos2-eos5, eos5</a:t>
            </a:r>
          </a:p>
        </p:txBody>
      </p:sp>
      <p:sp>
        <p:nvSpPr>
          <p:cNvPr id="6" name="TextBox 5">
            <a:extLst>
              <a:ext uri="{FF2B5EF4-FFF2-40B4-BE49-F238E27FC236}">
                <a16:creationId xmlns:a16="http://schemas.microsoft.com/office/drawing/2014/main" id="{F77A233D-5CF4-1618-4B70-985CC05A2C47}"/>
              </a:ext>
            </a:extLst>
          </p:cNvPr>
          <p:cNvSpPr txBox="1"/>
          <p:nvPr/>
        </p:nvSpPr>
        <p:spPr>
          <a:xfrm>
            <a:off x="6917830" y="1170125"/>
            <a:ext cx="6183084" cy="4678204"/>
          </a:xfrm>
          <a:prstGeom prst="rect">
            <a:avLst/>
          </a:prstGeom>
          <a:noFill/>
        </p:spPr>
        <p:txBody>
          <a:bodyPr wrap="square">
            <a:spAutoFit/>
          </a:bodyPr>
          <a:lstStyle/>
          <a:p>
            <a:r>
              <a:rPr lang="en-US" sz="1000" dirty="0"/>
              <a:t>Role, Core, eos2</a:t>
            </a:r>
          </a:p>
          <a:p>
            <a:r>
              <a:rPr lang="en-US" sz="1000" dirty="0"/>
              <a:t>Role, Edge-Router, eos1</a:t>
            </a:r>
          </a:p>
          <a:p>
            <a:r>
              <a:rPr lang="en-US" sz="1000" dirty="0"/>
              <a:t>Role, Edge-Router, eos5</a:t>
            </a:r>
          </a:p>
          <a:p>
            <a:r>
              <a:rPr lang="en-US" sz="1000" dirty="0"/>
              <a:t>Role, Leaf, eos3</a:t>
            </a:r>
          </a:p>
          <a:p>
            <a:r>
              <a:rPr lang="en-US" sz="1000" dirty="0"/>
              <a:t>Role, Leaf, eos4</a:t>
            </a:r>
          </a:p>
          <a:p>
            <a:r>
              <a:rPr lang="en-US" sz="1000" dirty="0"/>
              <a:t>Role, Leaf, eos6</a:t>
            </a:r>
          </a:p>
          <a:p>
            <a:r>
              <a:rPr lang="en-US" sz="1000" dirty="0"/>
              <a:t>Role, Leaf, eos8</a:t>
            </a:r>
          </a:p>
          <a:p>
            <a:r>
              <a:rPr lang="en-US" sz="1000" dirty="0"/>
              <a:t>Role, Spine, eos14</a:t>
            </a:r>
          </a:p>
          <a:p>
            <a:r>
              <a:rPr lang="en-US" sz="1000" dirty="0"/>
              <a:t>Role, Spine, eos9</a:t>
            </a:r>
          </a:p>
          <a:p>
            <a:r>
              <a:rPr lang="en-US" sz="1000" dirty="0"/>
              <a:t>Spine-Number, 1, eos14</a:t>
            </a:r>
          </a:p>
          <a:p>
            <a:r>
              <a:rPr lang="en-US" sz="1000" dirty="0"/>
              <a:t>Spine-Number, 1, eos9</a:t>
            </a:r>
          </a:p>
          <a:p>
            <a:r>
              <a:rPr lang="en-US" sz="1000" dirty="0" err="1"/>
              <a:t>router_bgp.as</a:t>
            </a:r>
            <a:r>
              <a:rPr lang="en-US" sz="1000" dirty="0"/>
              <a:t>, 65000, eos14</a:t>
            </a:r>
          </a:p>
          <a:p>
            <a:r>
              <a:rPr lang="en-US" sz="1000" dirty="0" err="1"/>
              <a:t>router_bgp.as</a:t>
            </a:r>
            <a:r>
              <a:rPr lang="en-US" sz="1000" dirty="0"/>
              <a:t>, 65001, eos6</a:t>
            </a:r>
          </a:p>
          <a:p>
            <a:r>
              <a:rPr lang="en-US" sz="1000" dirty="0" err="1"/>
              <a:t>router_bgp.as</a:t>
            </a:r>
            <a:r>
              <a:rPr lang="en-US" sz="1000" dirty="0"/>
              <a:t>, 65002, eos8</a:t>
            </a:r>
          </a:p>
          <a:p>
            <a:r>
              <a:rPr lang="en-US" sz="1000" dirty="0" err="1"/>
              <a:t>router_bgp.as</a:t>
            </a:r>
            <a:r>
              <a:rPr lang="en-US" sz="1000" dirty="0"/>
              <a:t>, 65010, eos9</a:t>
            </a:r>
          </a:p>
          <a:p>
            <a:r>
              <a:rPr lang="en-US" sz="1000" dirty="0" err="1"/>
              <a:t>router_bgp.as</a:t>
            </a:r>
            <a:r>
              <a:rPr lang="en-US" sz="1000" dirty="0"/>
              <a:t>, 65013, eos3</a:t>
            </a:r>
          </a:p>
          <a:p>
            <a:r>
              <a:rPr lang="en-US" sz="1000" dirty="0" err="1"/>
              <a:t>router_bgp.as</a:t>
            </a:r>
            <a:r>
              <a:rPr lang="en-US" sz="1000" dirty="0"/>
              <a:t>, 65014, eos4</a:t>
            </a:r>
          </a:p>
          <a:p>
            <a:r>
              <a:rPr lang="en-US" sz="1000" dirty="0" err="1"/>
              <a:t>router_bgp.as</a:t>
            </a:r>
            <a:r>
              <a:rPr lang="en-US" sz="1000" dirty="0"/>
              <a:t>, 7, eos1</a:t>
            </a:r>
          </a:p>
          <a:p>
            <a:r>
              <a:rPr lang="en-US" sz="1000" dirty="0" err="1"/>
              <a:t>router_bgp.as</a:t>
            </a:r>
            <a:r>
              <a:rPr lang="en-US" sz="1000" dirty="0"/>
              <a:t>, 7, eos2</a:t>
            </a:r>
          </a:p>
          <a:p>
            <a:r>
              <a:rPr lang="en-US" sz="1000" dirty="0" err="1"/>
              <a:t>router_bgp.as</a:t>
            </a:r>
            <a:r>
              <a:rPr lang="en-US" sz="1000" dirty="0"/>
              <a:t>, 7, eos5</a:t>
            </a:r>
          </a:p>
          <a:p>
            <a:r>
              <a:rPr lang="en-US" sz="1000" dirty="0" err="1"/>
              <a:t>router_bgp.router_id</a:t>
            </a:r>
            <a:r>
              <a:rPr lang="en-US" sz="1000" dirty="0"/>
              <a:t>, 1.1.1.1, eos1</a:t>
            </a:r>
          </a:p>
          <a:p>
            <a:r>
              <a:rPr lang="en-US" sz="1000" dirty="0" err="1"/>
              <a:t>router_bgp.router_id</a:t>
            </a:r>
            <a:r>
              <a:rPr lang="en-US" sz="1000" dirty="0"/>
              <a:t>, 172.16.0.1, eos14</a:t>
            </a:r>
          </a:p>
          <a:p>
            <a:r>
              <a:rPr lang="en-US" sz="1000" dirty="0" err="1"/>
              <a:t>router_bgp.router_id</a:t>
            </a:r>
            <a:r>
              <a:rPr lang="en-US" sz="1000" dirty="0"/>
              <a:t>, 172.16.0.1, eos9</a:t>
            </a:r>
          </a:p>
          <a:p>
            <a:r>
              <a:rPr lang="en-US" sz="1000" dirty="0" err="1"/>
              <a:t>router_bgp.router_id</a:t>
            </a:r>
            <a:r>
              <a:rPr lang="en-US" sz="1000" dirty="0"/>
              <a:t>, 172.16.0.2, eos4</a:t>
            </a:r>
          </a:p>
          <a:p>
            <a:r>
              <a:rPr lang="en-US" sz="1000" dirty="0" err="1"/>
              <a:t>router_bgp.router_id</a:t>
            </a:r>
            <a:r>
              <a:rPr lang="en-US" sz="1000" dirty="0"/>
              <a:t>, 172.16.0.2, eos6</a:t>
            </a:r>
          </a:p>
          <a:p>
            <a:r>
              <a:rPr lang="en-US" sz="1000" dirty="0" err="1"/>
              <a:t>router_bgp.router_id</a:t>
            </a:r>
            <a:r>
              <a:rPr lang="en-US" sz="1000" dirty="0"/>
              <a:t>, 172.16.0.3, eos3</a:t>
            </a:r>
          </a:p>
          <a:p>
            <a:r>
              <a:rPr lang="en-US" sz="1000" dirty="0" err="1"/>
              <a:t>router_bgp.router_id</a:t>
            </a:r>
            <a:r>
              <a:rPr lang="en-US" sz="1000" dirty="0"/>
              <a:t>, 172.16.0.3, eos8</a:t>
            </a:r>
          </a:p>
          <a:p>
            <a:r>
              <a:rPr lang="en-US" sz="1000" dirty="0" err="1"/>
              <a:t>router_bgp.router_id</a:t>
            </a:r>
            <a:r>
              <a:rPr lang="en-US" sz="1000" dirty="0"/>
              <a:t>, 2.2.2.2, eos2</a:t>
            </a:r>
          </a:p>
          <a:p>
            <a:r>
              <a:rPr lang="en-US" sz="1000" dirty="0" err="1"/>
              <a:t>router_bgp.router_id</a:t>
            </a:r>
            <a:r>
              <a:rPr lang="en-US" sz="1000" dirty="0"/>
              <a:t>, 5.5.5.5, eos5</a:t>
            </a:r>
          </a:p>
          <a:p>
            <a:endParaRPr lang="en-US" sz="800" dirty="0"/>
          </a:p>
        </p:txBody>
      </p:sp>
    </p:spTree>
    <p:extLst>
      <p:ext uri="{BB962C8B-B14F-4D97-AF65-F5344CB8AC3E}">
        <p14:creationId xmlns:p14="http://schemas.microsoft.com/office/powerpoint/2010/main" val="3918257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59D6B4-616C-16CD-8D7E-55920869558E}"/>
              </a:ext>
            </a:extLst>
          </p:cNvPr>
          <p:cNvPicPr>
            <a:picLocks noChangeAspect="1"/>
          </p:cNvPicPr>
          <p:nvPr/>
        </p:nvPicPr>
        <p:blipFill>
          <a:blip r:embed="rId2"/>
          <a:stretch>
            <a:fillRect/>
          </a:stretch>
        </p:blipFill>
        <p:spPr>
          <a:xfrm>
            <a:off x="294526" y="1983967"/>
            <a:ext cx="5392900"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878301" y="1450109"/>
            <a:ext cx="4202546" cy="523220"/>
          </a:xfrm>
          <a:prstGeom prst="rect">
            <a:avLst/>
          </a:prstGeom>
          <a:noFill/>
        </p:spPr>
        <p:txBody>
          <a:bodyPr wrap="square" rtlCol="0">
            <a:spAutoFit/>
          </a:bodyPr>
          <a:lstStyle/>
          <a:p>
            <a:r>
              <a:rPr lang="en-US" sz="2800" dirty="0"/>
              <a:t>L3LS Studio</a:t>
            </a:r>
          </a:p>
        </p:txBody>
      </p:sp>
      <p:pic>
        <p:nvPicPr>
          <p:cNvPr id="12" name="Picture 11">
            <a:extLst>
              <a:ext uri="{FF2B5EF4-FFF2-40B4-BE49-F238E27FC236}">
                <a16:creationId xmlns:a16="http://schemas.microsoft.com/office/drawing/2014/main" id="{A20856A9-A8EF-CC24-5DE5-7BA29C452308}"/>
              </a:ext>
            </a:extLst>
          </p:cNvPr>
          <p:cNvPicPr>
            <a:picLocks noChangeAspect="1"/>
          </p:cNvPicPr>
          <p:nvPr/>
        </p:nvPicPr>
        <p:blipFill>
          <a:blip r:embed="rId3"/>
          <a:stretch>
            <a:fillRect/>
          </a:stretch>
        </p:blipFill>
        <p:spPr>
          <a:xfrm>
            <a:off x="4878301" y="1874352"/>
            <a:ext cx="5727123" cy="1554648"/>
          </a:xfrm>
          <a:prstGeom prst="rect">
            <a:avLst/>
          </a:prstGeom>
        </p:spPr>
      </p:pic>
      <p:pic>
        <p:nvPicPr>
          <p:cNvPr id="13" name="Picture 12">
            <a:extLst>
              <a:ext uri="{FF2B5EF4-FFF2-40B4-BE49-F238E27FC236}">
                <a16:creationId xmlns:a16="http://schemas.microsoft.com/office/drawing/2014/main" id="{2F6A089C-3A92-78DD-26E6-9B18D5106B47}"/>
              </a:ext>
            </a:extLst>
          </p:cNvPr>
          <p:cNvPicPr>
            <a:picLocks noChangeAspect="1"/>
          </p:cNvPicPr>
          <p:nvPr/>
        </p:nvPicPr>
        <p:blipFill>
          <a:blip r:embed="rId4"/>
          <a:stretch>
            <a:fillRect/>
          </a:stretch>
        </p:blipFill>
        <p:spPr>
          <a:xfrm>
            <a:off x="471054" y="4884672"/>
            <a:ext cx="5392900" cy="1463922"/>
          </a:xfrm>
          <a:prstGeom prst="rect">
            <a:avLst/>
          </a:prstGeom>
        </p:spPr>
      </p:pic>
      <p:sp>
        <p:nvSpPr>
          <p:cNvPr id="14" name="TextBox 13">
            <a:extLst>
              <a:ext uri="{FF2B5EF4-FFF2-40B4-BE49-F238E27FC236}">
                <a16:creationId xmlns:a16="http://schemas.microsoft.com/office/drawing/2014/main" id="{2AC5BCEA-F0B5-CA59-6605-2FD1A4F34079}"/>
              </a:ext>
            </a:extLst>
          </p:cNvPr>
          <p:cNvSpPr txBox="1"/>
          <p:nvPr/>
        </p:nvSpPr>
        <p:spPr>
          <a:xfrm>
            <a:off x="471054" y="4190590"/>
            <a:ext cx="4202546" cy="523220"/>
          </a:xfrm>
          <a:prstGeom prst="rect">
            <a:avLst/>
          </a:prstGeom>
          <a:noFill/>
        </p:spPr>
        <p:txBody>
          <a:bodyPr wrap="square" rtlCol="0">
            <a:spAutoFit/>
          </a:bodyPr>
          <a:lstStyle/>
          <a:p>
            <a:r>
              <a:rPr lang="en-US" sz="2800" dirty="0"/>
              <a:t>EVPN Studio</a:t>
            </a:r>
          </a:p>
        </p:txBody>
      </p:sp>
      <p:sp>
        <p:nvSpPr>
          <p:cNvPr id="16" name="TextBox 15">
            <a:extLst>
              <a:ext uri="{FF2B5EF4-FFF2-40B4-BE49-F238E27FC236}">
                <a16:creationId xmlns:a16="http://schemas.microsoft.com/office/drawing/2014/main" id="{FF31B5D5-D516-D8E1-63E8-74CB0CD8E68D}"/>
              </a:ext>
            </a:extLst>
          </p:cNvPr>
          <p:cNvSpPr txBox="1"/>
          <p:nvPr/>
        </p:nvSpPr>
        <p:spPr>
          <a:xfrm>
            <a:off x="5552326" y="4190590"/>
            <a:ext cx="4202546" cy="523220"/>
          </a:xfrm>
          <a:prstGeom prst="rect">
            <a:avLst/>
          </a:prstGeom>
          <a:noFill/>
        </p:spPr>
        <p:txBody>
          <a:bodyPr wrap="square" rtlCol="0">
            <a:spAutoFit/>
          </a:bodyPr>
          <a:lstStyle/>
          <a:p>
            <a:r>
              <a:rPr lang="en-US" sz="2800" dirty="0"/>
              <a:t>Interfaces Studio</a:t>
            </a:r>
          </a:p>
        </p:txBody>
      </p:sp>
      <p:pic>
        <p:nvPicPr>
          <p:cNvPr id="3" name="Picture 2">
            <a:extLst>
              <a:ext uri="{FF2B5EF4-FFF2-40B4-BE49-F238E27FC236}">
                <a16:creationId xmlns:a16="http://schemas.microsoft.com/office/drawing/2014/main" id="{B93D8C8E-3179-D0C9-2E1E-E4FEA64CE887}"/>
              </a:ext>
            </a:extLst>
          </p:cNvPr>
          <p:cNvPicPr>
            <a:picLocks noChangeAspect="1"/>
          </p:cNvPicPr>
          <p:nvPr/>
        </p:nvPicPr>
        <p:blipFill>
          <a:blip r:embed="rId5"/>
          <a:stretch>
            <a:fillRect/>
          </a:stretch>
        </p:blipFill>
        <p:spPr>
          <a:xfrm>
            <a:off x="5413779" y="4884672"/>
            <a:ext cx="5392901" cy="1445033"/>
          </a:xfrm>
          <a:prstGeom prst="rect">
            <a:avLst/>
          </a:prstGeom>
        </p:spPr>
      </p:pic>
    </p:spTree>
    <p:extLst>
      <p:ext uri="{BB962C8B-B14F-4D97-AF65-F5344CB8AC3E}">
        <p14:creationId xmlns:p14="http://schemas.microsoft.com/office/powerpoint/2010/main" val="827578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92C9BF-ED1A-419C-023B-217D171BF815}"/>
              </a:ext>
            </a:extLst>
          </p:cNvPr>
          <p:cNvPicPr>
            <a:picLocks noChangeAspect="1"/>
          </p:cNvPicPr>
          <p:nvPr/>
        </p:nvPicPr>
        <p:blipFill>
          <a:blip r:embed="rId2"/>
          <a:stretch>
            <a:fillRect/>
          </a:stretch>
        </p:blipFill>
        <p:spPr>
          <a:xfrm>
            <a:off x="4256060" y="2185145"/>
            <a:ext cx="5392901" cy="1445033"/>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Example5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5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3147237" y="3429000"/>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1250763"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A82032-B821-263C-6FA5-DD7A946CA548}"/>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Tree>
    <p:extLst>
      <p:ext uri="{BB962C8B-B14F-4D97-AF65-F5344CB8AC3E}">
        <p14:creationId xmlns:p14="http://schemas.microsoft.com/office/powerpoint/2010/main" val="101135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 To import and export Studios Inputs files</a:t>
            </a:r>
            <a:br>
              <a:rPr lang="en-US" dirty="0">
                <a:cs typeface="Calibri Light"/>
              </a:rPr>
            </a:br>
            <a:r>
              <a:rPr lang="en-US" sz="2000" dirty="0">
                <a:cs typeface="Calibri Light"/>
              </a:rPr>
              <a:t>This is an Alpha feature and needs to be enabled in CV settings. This allows the example files that go with these slides to be uploaded.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Example5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406597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Detail</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Example6 Tags</a:t>
            </a:r>
            <a:endParaRPr lang="en-US" sz="52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1893847" y="1249825"/>
            <a:ext cx="6188528"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Ex6-CoreNet-eos1-eos2-eos5-eos6-eos11-eos13, eos1</a:t>
            </a:r>
          </a:p>
          <a:p>
            <a:r>
              <a:rPr lang="en-US" sz="1000" dirty="0"/>
              <a:t>Network, Ex6-CoreNet-eos1-eos2-eos5-eos6-eos11-eos13, eos11</a:t>
            </a:r>
          </a:p>
          <a:p>
            <a:r>
              <a:rPr lang="en-US" sz="1000" dirty="0"/>
              <a:t>Network, Ex6-CoreNet-eos1-eos2-eos5-eos6-eos11-eos13, eos13</a:t>
            </a:r>
          </a:p>
          <a:p>
            <a:r>
              <a:rPr lang="en-US" sz="1000" dirty="0"/>
              <a:t>Network, Ex6-CoreNet-eos1-eos2-eos5-eos6-eos11-eos13, eos2</a:t>
            </a:r>
          </a:p>
          <a:p>
            <a:r>
              <a:rPr lang="en-US" sz="1000" dirty="0"/>
              <a:t>Network, Ex6-CoreNet-eos1-eos2-eos5-eos6-eos11-eos13, eos5</a:t>
            </a:r>
          </a:p>
          <a:p>
            <a:r>
              <a:rPr lang="en-US" sz="1000" dirty="0"/>
              <a:t>Network, Ex6-CoreNet-eos1-eos2-eos5-eos6-eos11-eos13,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436B4C93-0CA0-AE0E-3AE5-0CDD3481D838}"/>
              </a:ext>
            </a:extLst>
          </p:cNvPr>
          <p:cNvSpPr txBox="1"/>
          <p:nvPr/>
        </p:nvSpPr>
        <p:spPr>
          <a:xfrm>
            <a:off x="7813964" y="1474458"/>
            <a:ext cx="6188362" cy="4247317"/>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3458332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Example6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6" name="Picture 5">
            <a:extLst>
              <a:ext uri="{FF2B5EF4-FFF2-40B4-BE49-F238E27FC236}">
                <a16:creationId xmlns:a16="http://schemas.microsoft.com/office/drawing/2014/main" id="{1A88500F-0577-E55D-B7DF-63F940C1EA21}"/>
              </a:ext>
            </a:extLst>
          </p:cNvPr>
          <p:cNvPicPr>
            <a:picLocks noChangeAspect="1"/>
          </p:cNvPicPr>
          <p:nvPr/>
        </p:nvPicPr>
        <p:blipFill>
          <a:blip r:embed="rId2"/>
          <a:stretch>
            <a:fillRect/>
          </a:stretch>
        </p:blipFill>
        <p:spPr>
          <a:xfrm>
            <a:off x="294526" y="1973329"/>
            <a:ext cx="4769757" cy="1689735"/>
          </a:xfrm>
          <a:prstGeom prst="rect">
            <a:avLst/>
          </a:prstGeom>
        </p:spPr>
      </p:pic>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3"/>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4"/>
          <a:stretch>
            <a:fillRect/>
          </a:stretch>
        </p:blipFill>
        <p:spPr>
          <a:xfrm>
            <a:off x="294526" y="4977492"/>
            <a:ext cx="5028588" cy="1726880"/>
          </a:xfrm>
          <a:prstGeom prst="rect">
            <a:avLst/>
          </a:prstGeom>
        </p:spPr>
      </p:pic>
    </p:spTree>
    <p:extLst>
      <p:ext uri="{BB962C8B-B14F-4D97-AF65-F5344CB8AC3E}">
        <p14:creationId xmlns:p14="http://schemas.microsoft.com/office/powerpoint/2010/main" val="1987607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Example6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DC Border Leaf OSPF per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 Detail</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CV Studios GitHub site</a:t>
            </a:r>
            <a:br>
              <a:rPr lang="en-US" dirty="0">
                <a:cs typeface="Calibri Light"/>
              </a:rPr>
            </a:br>
            <a:r>
              <a:rPr lang="en-US" sz="2800" dirty="0">
                <a:cs typeface="Calibri Light"/>
              </a:rPr>
              <a:t>Clone these files to your laptop – details on next slide</a:t>
            </a:r>
            <a:endParaRPr lang="en-US" sz="2800" dirty="0"/>
          </a:p>
        </p:txBody>
      </p:sp>
      <p:pic>
        <p:nvPicPr>
          <p:cNvPr id="6" name="Picture 5">
            <a:extLst>
              <a:ext uri="{FF2B5EF4-FFF2-40B4-BE49-F238E27FC236}">
                <a16:creationId xmlns:a16="http://schemas.microsoft.com/office/drawing/2014/main" id="{83F8382F-51A6-0650-8DBB-94EE71BD0268}"/>
              </a:ext>
            </a:extLst>
          </p:cNvPr>
          <p:cNvPicPr>
            <a:picLocks noChangeAspect="1"/>
          </p:cNvPicPr>
          <p:nvPr/>
        </p:nvPicPr>
        <p:blipFill>
          <a:blip r:embed="rId2"/>
          <a:stretch>
            <a:fillRect/>
          </a:stretch>
        </p:blipFill>
        <p:spPr>
          <a:xfrm>
            <a:off x="2318899" y="1279722"/>
            <a:ext cx="9803161" cy="5578278"/>
          </a:xfrm>
          <a:prstGeom prst="rect">
            <a:avLst/>
          </a:prstGeom>
        </p:spPr>
      </p:pic>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Example7 Tags</a:t>
            </a:r>
            <a:endParaRPr lang="en-US" sz="52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1316637" y="1463190"/>
            <a:ext cx="6183084" cy="5324535"/>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Ex7-CoreNet-eos1-eos2-eos5-eos6-eos11-eos13, eos1</a:t>
            </a:r>
          </a:p>
          <a:p>
            <a:r>
              <a:rPr lang="en-US" sz="1000" dirty="0"/>
              <a:t>Network, Ex7-CoreNet-eos1-eos2-eos5-eos6-eos11-eos13, eos11</a:t>
            </a:r>
          </a:p>
          <a:p>
            <a:r>
              <a:rPr lang="en-US" sz="1000" dirty="0"/>
              <a:t>Network, Ex7-CoreNet-eos1-eos2-eos5-eos6-eos11-eos13, eos13</a:t>
            </a:r>
          </a:p>
          <a:p>
            <a:r>
              <a:rPr lang="en-US" sz="1000" dirty="0"/>
              <a:t>Network, Ex7-CoreNet-eos1-eos2-eos5-eos6-eos11-eos13, eos2</a:t>
            </a:r>
          </a:p>
          <a:p>
            <a:r>
              <a:rPr lang="en-US" sz="1000" dirty="0"/>
              <a:t>Network, Ex7-CoreNet-eos1-eos2-eos5-eos6-eos11-eos13, eos5</a:t>
            </a:r>
          </a:p>
          <a:p>
            <a:r>
              <a:rPr lang="en-US" sz="1000" dirty="0"/>
              <a:t>Network, Ex7-CoreNet-eos1-eos2-eos5-eos6-eos11-eos13, eos6</a:t>
            </a:r>
          </a:p>
          <a:p>
            <a:r>
              <a:rPr lang="en-US" sz="1000" dirty="0"/>
              <a:t>Network, L3DC-End-device-eos9, eos9</a:t>
            </a:r>
          </a:p>
          <a:p>
            <a:endParaRPr lang="en-US" sz="1000" dirty="0"/>
          </a:p>
        </p:txBody>
      </p:sp>
      <p:sp>
        <p:nvSpPr>
          <p:cNvPr id="8" name="TextBox 7">
            <a:extLst>
              <a:ext uri="{FF2B5EF4-FFF2-40B4-BE49-F238E27FC236}">
                <a16:creationId xmlns:a16="http://schemas.microsoft.com/office/drawing/2014/main" id="{1F69AA98-E954-94B6-4395-BC61213C27F9}"/>
              </a:ext>
            </a:extLst>
          </p:cNvPr>
          <p:cNvSpPr txBox="1"/>
          <p:nvPr/>
        </p:nvSpPr>
        <p:spPr>
          <a:xfrm>
            <a:off x="7673109" y="1924854"/>
            <a:ext cx="6183744" cy="4401205"/>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eos4</a:t>
            </a:r>
          </a:p>
          <a:p>
            <a:r>
              <a:rPr lang="en-US" sz="1000" dirty="0"/>
              <a:t>Spine-Number, 2, eos3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eos4</a:t>
            </a:r>
          </a:p>
          <a:p>
            <a:r>
              <a:rPr lang="en-US" sz="1000" dirty="0" err="1"/>
              <a:t>router_bgp.router_id</a:t>
            </a:r>
            <a:r>
              <a:rPr lang="en-US" sz="1000" dirty="0"/>
              <a:t>, 172.16.0.2, eos3</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r>
              <a:rPr lang="en-US" sz="1000" dirty="0"/>
              <a:t>➜  ~</a:t>
            </a:r>
          </a:p>
        </p:txBody>
      </p:sp>
    </p:spTree>
    <p:extLst>
      <p:ext uri="{BB962C8B-B14F-4D97-AF65-F5344CB8AC3E}">
        <p14:creationId xmlns:p14="http://schemas.microsoft.com/office/powerpoint/2010/main" val="83855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Example7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3" name="Picture 2">
            <a:extLst>
              <a:ext uri="{FF2B5EF4-FFF2-40B4-BE49-F238E27FC236}">
                <a16:creationId xmlns:a16="http://schemas.microsoft.com/office/drawing/2014/main" id="{A4920626-03C9-2BE4-CE2D-6E7E54D5EDF6}"/>
              </a:ext>
            </a:extLst>
          </p:cNvPr>
          <p:cNvPicPr>
            <a:picLocks noChangeAspect="1"/>
          </p:cNvPicPr>
          <p:nvPr/>
        </p:nvPicPr>
        <p:blipFill>
          <a:blip r:embed="rId4"/>
          <a:stretch>
            <a:fillRect/>
          </a:stretch>
        </p:blipFill>
        <p:spPr>
          <a:xfrm>
            <a:off x="230720" y="1973329"/>
            <a:ext cx="4769757" cy="1867959"/>
          </a:xfrm>
          <a:prstGeom prst="rect">
            <a:avLst/>
          </a:prstGeom>
        </p:spPr>
      </p:pic>
      <p:pic>
        <p:nvPicPr>
          <p:cNvPr id="4" name="Picture 3">
            <a:extLst>
              <a:ext uri="{FF2B5EF4-FFF2-40B4-BE49-F238E27FC236}">
                <a16:creationId xmlns:a16="http://schemas.microsoft.com/office/drawing/2014/main" id="{D0341D25-3A72-1A51-C9C1-05BD44C4241A}"/>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3" name="TextBox 12">
            <a:extLst>
              <a:ext uri="{FF2B5EF4-FFF2-40B4-BE49-F238E27FC236}">
                <a16:creationId xmlns:a16="http://schemas.microsoft.com/office/drawing/2014/main" id="{8B0C8D7E-E928-EFF0-0C76-B2E5D01FBA21}"/>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3618481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Example7 Traffic 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051418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a:t>
            </a:r>
            <a:br>
              <a:rPr lang="en-US" dirty="0">
                <a:cs typeface="Calibri Light"/>
              </a:rPr>
            </a:br>
            <a:r>
              <a:rPr lang="en-US" dirty="0">
                <a:cs typeface="Calibri Light"/>
              </a:rPr>
              <a:t> </a:t>
            </a:r>
            <a:r>
              <a:rPr lang="en-US" sz="2000" dirty="0">
                <a:cs typeface="Calibri Light"/>
              </a:rPr>
              <a:t>No OSPF or EVPN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Detail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Example8 Tags</a:t>
            </a:r>
            <a:endParaRPr lang="en-US" sz="52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1708810" y="1568797"/>
            <a:ext cx="6188528"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Ex8-CoreNet-eos1-eos6, eos1</a:t>
            </a:r>
          </a:p>
          <a:p>
            <a:r>
              <a:rPr lang="en-US" sz="1000" dirty="0"/>
              <a:t>Network, Ex8-CoreNet-eos1-eos6,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3" name="TextBox 2">
            <a:extLst>
              <a:ext uri="{FF2B5EF4-FFF2-40B4-BE49-F238E27FC236}">
                <a16:creationId xmlns:a16="http://schemas.microsoft.com/office/drawing/2014/main" id="{A8DA6005-6E35-FDEE-83BA-6B400669D882}"/>
              </a:ext>
            </a:extLst>
          </p:cNvPr>
          <p:cNvSpPr txBox="1"/>
          <p:nvPr/>
        </p:nvSpPr>
        <p:spPr>
          <a:xfrm>
            <a:off x="7249414" y="1645741"/>
            <a:ext cx="2356735" cy="5016758"/>
          </a:xfrm>
          <a:prstGeom prst="rect">
            <a:avLst/>
          </a:prstGeom>
          <a:noFill/>
        </p:spPr>
        <p:txBody>
          <a:bodyPr wrap="none" rtlCol="0">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a:p>
            <a:endParaRPr lang="en-US" sz="1000" dirty="0"/>
          </a:p>
        </p:txBody>
      </p:sp>
    </p:spTree>
    <p:extLst>
      <p:ext uri="{BB962C8B-B14F-4D97-AF65-F5344CB8AC3E}">
        <p14:creationId xmlns:p14="http://schemas.microsoft.com/office/powerpoint/2010/main" val="25159417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Example8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spTree>
    <p:extLst>
      <p:ext uri="{BB962C8B-B14F-4D97-AF65-F5344CB8AC3E}">
        <p14:creationId xmlns:p14="http://schemas.microsoft.com/office/powerpoint/2010/main" val="779030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Example8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Inputs Files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lnSpcReduction="10000"/>
          </a:bodyPr>
          <a:lstStyle/>
          <a:p>
            <a:endParaRPr lang="en-US" dirty="0">
              <a:cs typeface="Calibri"/>
            </a:endParaRPr>
          </a:p>
          <a:p>
            <a:r>
              <a:rPr lang="en-US" sz="1800" dirty="0">
                <a:cs typeface="Calibri"/>
              </a:rPr>
              <a:t>Clone the repository here:</a:t>
            </a:r>
          </a:p>
          <a:p>
            <a:r>
              <a:rPr lang="en-US" sz="1800" dirty="0">
                <a:cs typeface="Calibri"/>
                <a:hlinkClick r:id="rId2"/>
              </a:rPr>
              <a:t>https://github.com/arista-netdevops-community/CloudVisionPortal-Examples</a:t>
            </a:r>
            <a:endParaRPr lang="en-US" sz="1800" dirty="0">
              <a:cs typeface="Calibri"/>
            </a:endParaRPr>
          </a:p>
          <a:p>
            <a:endParaRPr lang="en-US" sz="1800" dirty="0">
              <a:cs typeface="Calibri"/>
            </a:endParaRPr>
          </a:p>
          <a:p>
            <a:r>
              <a:rPr lang="en-US" sz="1800" dirty="0">
                <a:cs typeface="Calibri"/>
              </a:rPr>
              <a:t>git clone https://</a:t>
            </a:r>
            <a:r>
              <a:rPr lang="en-US" sz="1800" dirty="0" err="1">
                <a:cs typeface="Calibri"/>
              </a:rPr>
              <a:t>github.com</a:t>
            </a:r>
            <a:r>
              <a:rPr lang="en-US" sz="1800" dirty="0">
                <a:cs typeface="Calibri"/>
              </a:rPr>
              <a:t>/arista-</a:t>
            </a:r>
            <a:r>
              <a:rPr lang="en-US" sz="1800" dirty="0" err="1">
                <a:cs typeface="Calibri"/>
              </a:rPr>
              <a:t>netdevops</a:t>
            </a:r>
            <a:r>
              <a:rPr lang="en-US" sz="1800" dirty="0">
                <a:cs typeface="Calibri"/>
              </a:rPr>
              <a:t>-community/</a:t>
            </a:r>
            <a:r>
              <a:rPr lang="en-US" sz="1800" dirty="0" err="1">
                <a:cs typeface="Calibri"/>
              </a:rPr>
              <a:t>CloudVisionPortal-Examples.git</a:t>
            </a:r>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endParaRPr lang="en-US" sz="1800" dirty="0">
              <a:cs typeface="Calibri"/>
            </a:endParaRPr>
          </a:p>
          <a:p>
            <a:pPr marL="0" indent="0">
              <a:buNone/>
            </a:pPr>
            <a:r>
              <a:rPr lang="en-US" sz="2400" dirty="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3"/>
              </a:rPr>
              <a:t>https://github.com/arista-netdevops-community/CloudVisionPortal-Examples/tree/master/CloudVision_Studios/Enterprise%20Routing%20Studio%20Examples</a:t>
            </a:r>
            <a:endParaRPr lang="en-US" dirty="0">
              <a:cs typeface="Calibri" panose="020F0502020204030204"/>
            </a:endParaRP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Input data and tags have been put into files to upload into CV</a:t>
            </a:r>
          </a:p>
        </p:txBody>
      </p:sp>
    </p:spTree>
    <p:extLst>
      <p:ext uri="{BB962C8B-B14F-4D97-AF65-F5344CB8AC3E}">
        <p14:creationId xmlns:p14="http://schemas.microsoft.com/office/powerpoint/2010/main" val="2737428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Campus Spline and Enterprise Core routers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 Detail</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Example9 Tags</a:t>
            </a:r>
            <a:endParaRPr lang="en-US" sz="5200" dirty="0"/>
          </a:p>
        </p:txBody>
      </p:sp>
      <p:sp>
        <p:nvSpPr>
          <p:cNvPr id="8" name="TextBox 7">
            <a:extLst>
              <a:ext uri="{FF2B5EF4-FFF2-40B4-BE49-F238E27FC236}">
                <a16:creationId xmlns:a16="http://schemas.microsoft.com/office/drawing/2014/main" id="{3444318C-8FA8-7CAD-4B29-FCF7AD01B473}"/>
              </a:ext>
            </a:extLst>
          </p:cNvPr>
          <p:cNvSpPr txBox="1"/>
          <p:nvPr/>
        </p:nvSpPr>
        <p:spPr>
          <a:xfrm>
            <a:off x="1752601" y="1018960"/>
            <a:ext cx="6220690" cy="5170646"/>
          </a:xfrm>
          <a:prstGeom prst="rect">
            <a:avLst/>
          </a:prstGeom>
          <a:noFill/>
        </p:spPr>
        <p:txBody>
          <a:bodyPr wrap="square">
            <a:spAutoFit/>
          </a:bodyPr>
          <a:lstStyle/>
          <a:p>
            <a:r>
              <a:rPr lang="en-US" sz="1000" dirty="0"/>
              <a:t>Campus, L2DC-eos11-eos12-eos13, eos11</a:t>
            </a:r>
          </a:p>
          <a:p>
            <a:r>
              <a:rPr lang="en-US" sz="1000" dirty="0"/>
              <a:t>Campus, L2DC-eos11-eos12-eos13, eos12</a:t>
            </a:r>
          </a:p>
          <a:p>
            <a:r>
              <a:rPr lang="en-US" sz="1000" dirty="0"/>
              <a:t>Campus, L2DC-eos11-eos12-eos13, eos13</a:t>
            </a:r>
          </a:p>
          <a:p>
            <a:r>
              <a:rPr lang="en-US" sz="1000" dirty="0"/>
              <a:t>Campus, L3DC-End-device-eos9, eos9</a:t>
            </a:r>
          </a:p>
          <a:p>
            <a:r>
              <a:rPr lang="en-US" sz="1000" dirty="0"/>
              <a:t>Campus-Pod, L2DC-eos12, eos12</a:t>
            </a:r>
          </a:p>
          <a:p>
            <a:r>
              <a:rPr lang="en-US" sz="1000" dirty="0"/>
              <a:t>DC, L3DC-eos2-eos3-eos4-eos5-eos9, eos2</a:t>
            </a:r>
          </a:p>
          <a:p>
            <a:r>
              <a:rPr lang="en-US" sz="1000" dirty="0"/>
              <a:t>DC, L3DC-eos2-eos3-eos4-eos5-eos9, eos3</a:t>
            </a:r>
          </a:p>
          <a:p>
            <a:r>
              <a:rPr lang="en-US" sz="1000" dirty="0"/>
              <a:t>DC, L3DC-eos2-eos3-eos4-eos5-eos9, eos4</a:t>
            </a:r>
          </a:p>
          <a:p>
            <a:r>
              <a:rPr lang="en-US" sz="1000" dirty="0"/>
              <a:t>DC, L3DC-eos2-eos3-eos4-eos5-eos9, eos5</a:t>
            </a:r>
          </a:p>
          <a:p>
            <a:r>
              <a:rPr lang="en-US" sz="1000" dirty="0"/>
              <a:t>DC, L3DC-eos2-eos3-eos4-eos5-eos9, eos9</a:t>
            </a:r>
          </a:p>
          <a:p>
            <a:r>
              <a:rPr lang="en-US" sz="1000" dirty="0"/>
              <a:t>DC-Pod, 1, eos2</a:t>
            </a:r>
          </a:p>
          <a:p>
            <a:r>
              <a:rPr lang="en-US" sz="1000" dirty="0"/>
              <a:t>DC-Pod, 1, eos3</a:t>
            </a:r>
          </a:p>
          <a:p>
            <a:r>
              <a:rPr lang="en-US" sz="1000" dirty="0"/>
              <a:t>DC-Pod, 1, eos4</a:t>
            </a:r>
          </a:p>
          <a:p>
            <a:r>
              <a:rPr lang="en-US" sz="1000" dirty="0"/>
              <a:t>DC-Pod, 1, eos5</a:t>
            </a:r>
          </a:p>
          <a:p>
            <a:r>
              <a:rPr lang="en-US" sz="1000" dirty="0"/>
              <a:t>DC-Pod, 1, eos9</a:t>
            </a:r>
          </a:p>
          <a:p>
            <a:r>
              <a:rPr lang="en-US" sz="1000" dirty="0"/>
              <a:t>Edge-Router-Domain, 11-13, eos11</a:t>
            </a:r>
          </a:p>
          <a:p>
            <a:r>
              <a:rPr lang="en-US" sz="1000" dirty="0"/>
              <a:t>Edge-Router-Domain, 11-13, eos13</a:t>
            </a:r>
          </a:p>
          <a:p>
            <a:r>
              <a:rPr lang="en-US" sz="1000" dirty="0"/>
              <a:t>Edge-Router-Domain, 2, eos2</a:t>
            </a:r>
          </a:p>
          <a:p>
            <a:r>
              <a:rPr lang="en-US" sz="1000" dirty="0"/>
              <a:t>Edge-Router-Domain, 5, eos5</a:t>
            </a:r>
          </a:p>
          <a:p>
            <a:r>
              <a:rPr lang="en-US" sz="1000" dirty="0"/>
              <a:t>Edge-Router-Domain, 9, eos9</a:t>
            </a:r>
          </a:p>
          <a:p>
            <a:r>
              <a:rPr lang="en-US" sz="1000" dirty="0"/>
              <a:t>Leaf-Domain, 2, eos2</a:t>
            </a:r>
          </a:p>
          <a:p>
            <a:r>
              <a:rPr lang="en-US" sz="1000" dirty="0"/>
              <a:t>Leaf-Domain, 5, eos5</a:t>
            </a:r>
          </a:p>
          <a:p>
            <a:r>
              <a:rPr lang="en-US" sz="1000" dirty="0"/>
              <a:t>Leaf-Domain, 9, eos9</a:t>
            </a:r>
          </a:p>
          <a:p>
            <a:r>
              <a:rPr lang="en-US" sz="1000" dirty="0"/>
              <a:t>Leaf-Number, 1, eos2</a:t>
            </a:r>
          </a:p>
          <a:p>
            <a:r>
              <a:rPr lang="en-US" sz="1000" dirty="0"/>
              <a:t>Leaf-Number, 2, eos5</a:t>
            </a:r>
          </a:p>
          <a:p>
            <a:r>
              <a:rPr lang="en-US" sz="1000" dirty="0"/>
              <a:t>Leaf-Number, 3, eos9</a:t>
            </a:r>
          </a:p>
          <a:p>
            <a:r>
              <a:rPr lang="en-US" sz="1000" dirty="0"/>
              <a:t>Network, Ex9-CoreNet-eos1-eos6, eos1</a:t>
            </a:r>
          </a:p>
          <a:p>
            <a:r>
              <a:rPr lang="en-US" sz="1000" dirty="0"/>
              <a:t>Network, Ex9-CoreNet-eos1-eos6, eos6</a:t>
            </a:r>
          </a:p>
          <a:p>
            <a:r>
              <a:rPr lang="en-US" sz="1000" dirty="0"/>
              <a:t>Network, L2DC-eos11-eos13, eos11</a:t>
            </a:r>
          </a:p>
          <a:p>
            <a:r>
              <a:rPr lang="en-US" sz="1000" dirty="0"/>
              <a:t>Network, L2DC-eos11-eos13, eos13</a:t>
            </a:r>
          </a:p>
          <a:p>
            <a:r>
              <a:rPr lang="en-US" sz="1000" dirty="0"/>
              <a:t>Network, L3DC-Border-Leafs-eos2-eos5, eos2</a:t>
            </a:r>
          </a:p>
          <a:p>
            <a:r>
              <a:rPr lang="en-US" sz="1000" dirty="0"/>
              <a:t>Network, L3DC-Border-Leafs-eos2-eos5, eos5</a:t>
            </a:r>
          </a:p>
          <a:p>
            <a:r>
              <a:rPr lang="en-US" sz="1000" dirty="0"/>
              <a:t>Network, L3DC-End-device-eos9, eos9</a:t>
            </a:r>
          </a:p>
        </p:txBody>
      </p:sp>
      <p:sp>
        <p:nvSpPr>
          <p:cNvPr id="10" name="TextBox 9">
            <a:extLst>
              <a:ext uri="{FF2B5EF4-FFF2-40B4-BE49-F238E27FC236}">
                <a16:creationId xmlns:a16="http://schemas.microsoft.com/office/drawing/2014/main" id="{7011FC69-E6F3-FAAF-8924-57F2616D432B}"/>
              </a:ext>
            </a:extLst>
          </p:cNvPr>
          <p:cNvSpPr txBox="1"/>
          <p:nvPr/>
        </p:nvSpPr>
        <p:spPr>
          <a:xfrm>
            <a:off x="7470569" y="1105472"/>
            <a:ext cx="6220690" cy="4862870"/>
          </a:xfrm>
          <a:prstGeom prst="rect">
            <a:avLst/>
          </a:prstGeom>
          <a:noFill/>
        </p:spPr>
        <p:txBody>
          <a:bodyPr wrap="square">
            <a:spAutoFit/>
          </a:bodyPr>
          <a:lstStyle/>
          <a:p>
            <a:r>
              <a:rPr lang="en-US" sz="1000" dirty="0"/>
              <a:t>Role, Core, eos1</a:t>
            </a:r>
          </a:p>
          <a:p>
            <a:r>
              <a:rPr lang="en-US" sz="1000" dirty="0"/>
              <a:t>Role, Core, eos6</a:t>
            </a:r>
          </a:p>
          <a:p>
            <a:r>
              <a:rPr lang="en-US" sz="1000" dirty="0"/>
              <a:t>Role, Edge-Router, eos11</a:t>
            </a:r>
          </a:p>
          <a:p>
            <a:r>
              <a:rPr lang="en-US" sz="1000" dirty="0"/>
              <a:t>Role, Edge-Router, eos13</a:t>
            </a:r>
          </a:p>
          <a:p>
            <a:r>
              <a:rPr lang="en-US" sz="1000" dirty="0"/>
              <a:t>Role, Edge-Router, eos2</a:t>
            </a:r>
          </a:p>
          <a:p>
            <a:r>
              <a:rPr lang="en-US" sz="1000" dirty="0"/>
              <a:t>Role, Edge-Router, eos5</a:t>
            </a:r>
          </a:p>
          <a:p>
            <a:r>
              <a:rPr lang="en-US" sz="1000" dirty="0"/>
              <a:t>Role, Leaf, eos2</a:t>
            </a:r>
          </a:p>
          <a:p>
            <a:r>
              <a:rPr lang="en-US" sz="1000" dirty="0"/>
              <a:t>Role, Leaf, eos5</a:t>
            </a:r>
          </a:p>
          <a:p>
            <a:r>
              <a:rPr lang="en-US" sz="1000" dirty="0"/>
              <a:t>Role, Leaf, eos9</a:t>
            </a:r>
          </a:p>
          <a:p>
            <a:r>
              <a:rPr lang="en-US" sz="1000" dirty="0"/>
              <a:t>Role, Spine, eos3</a:t>
            </a:r>
          </a:p>
          <a:p>
            <a:r>
              <a:rPr lang="en-US" sz="1000" dirty="0"/>
              <a:t>Role, Spine, eos4</a:t>
            </a:r>
          </a:p>
          <a:p>
            <a:r>
              <a:rPr lang="en-US" sz="1000" dirty="0"/>
              <a:t>Spine-Number, 1, eos3</a:t>
            </a:r>
          </a:p>
          <a:p>
            <a:r>
              <a:rPr lang="en-US" sz="1000" dirty="0"/>
              <a:t>Spine-Number, 2, eos4</a:t>
            </a:r>
          </a:p>
          <a:p>
            <a:r>
              <a:rPr lang="en-US" sz="1000" dirty="0" err="1"/>
              <a:t>router_bgp.as</a:t>
            </a:r>
            <a:r>
              <a:rPr lang="en-US" sz="1000" dirty="0"/>
              <a:t>, 15, eos11</a:t>
            </a:r>
          </a:p>
          <a:p>
            <a:r>
              <a:rPr lang="en-US" sz="1000" dirty="0" err="1"/>
              <a:t>router_bgp.as</a:t>
            </a:r>
            <a:r>
              <a:rPr lang="en-US" sz="1000" dirty="0"/>
              <a:t>, 15, eos13</a:t>
            </a:r>
          </a:p>
          <a:p>
            <a:r>
              <a:rPr lang="en-US" sz="1000" dirty="0" err="1"/>
              <a:t>router_bgp.as</a:t>
            </a:r>
            <a:r>
              <a:rPr lang="en-US" sz="1000" dirty="0"/>
              <a:t>, 65000, eos3</a:t>
            </a:r>
          </a:p>
          <a:p>
            <a:r>
              <a:rPr lang="en-US" sz="1000" dirty="0" err="1"/>
              <a:t>router_bgp.as</a:t>
            </a:r>
            <a:r>
              <a:rPr lang="en-US" sz="1000" dirty="0"/>
              <a:t>, 65000, eos4</a:t>
            </a:r>
          </a:p>
          <a:p>
            <a:r>
              <a:rPr lang="en-US" sz="1000" dirty="0" err="1"/>
              <a:t>router_bgp.as</a:t>
            </a:r>
            <a:r>
              <a:rPr lang="en-US" sz="1000" dirty="0"/>
              <a:t>, 65001, eos2</a:t>
            </a:r>
          </a:p>
          <a:p>
            <a:r>
              <a:rPr lang="en-US" sz="1000" dirty="0" err="1"/>
              <a:t>router_bgp.as</a:t>
            </a:r>
            <a:r>
              <a:rPr lang="en-US" sz="1000" dirty="0"/>
              <a:t>, 65001, eos5</a:t>
            </a:r>
          </a:p>
          <a:p>
            <a:r>
              <a:rPr lang="en-US" sz="1000" dirty="0" err="1"/>
              <a:t>router_bgp.as</a:t>
            </a:r>
            <a:r>
              <a:rPr lang="en-US" sz="1000" dirty="0"/>
              <a:t>, 65009, eos9</a:t>
            </a:r>
          </a:p>
          <a:p>
            <a:r>
              <a:rPr lang="en-US" sz="1000" dirty="0" err="1"/>
              <a:t>router_bgp.as</a:t>
            </a:r>
            <a:r>
              <a:rPr lang="en-US" sz="1000" dirty="0"/>
              <a:t>, 7, eos1</a:t>
            </a:r>
          </a:p>
          <a:p>
            <a:r>
              <a:rPr lang="en-US" sz="1000" dirty="0" err="1"/>
              <a:t>router_bgp.as</a:t>
            </a:r>
            <a:r>
              <a:rPr lang="en-US" sz="1000" dirty="0"/>
              <a:t>, 7, eos6</a:t>
            </a:r>
          </a:p>
          <a:p>
            <a:r>
              <a:rPr lang="en-US" sz="1000" dirty="0" err="1"/>
              <a:t>router_bgp.router_id</a:t>
            </a:r>
            <a:r>
              <a:rPr lang="en-US" sz="1000" dirty="0"/>
              <a:t>, 1.1.1.1, eos1</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172.16.0.1, eos3</a:t>
            </a:r>
          </a:p>
          <a:p>
            <a:r>
              <a:rPr lang="en-US" sz="1000" dirty="0" err="1"/>
              <a:t>router_bgp.router_id</a:t>
            </a:r>
            <a:r>
              <a:rPr lang="en-US" sz="1000" dirty="0"/>
              <a:t>, 172.16.0.2, eos4</a:t>
            </a:r>
          </a:p>
          <a:p>
            <a:r>
              <a:rPr lang="en-US" sz="1000" dirty="0" err="1"/>
              <a:t>router_bgp.router_id</a:t>
            </a:r>
            <a:r>
              <a:rPr lang="en-US" sz="1000" dirty="0"/>
              <a:t>, 172.16.0.3, eos2</a:t>
            </a:r>
          </a:p>
          <a:p>
            <a:r>
              <a:rPr lang="en-US" sz="1000" dirty="0" err="1"/>
              <a:t>router_bgp.router_id</a:t>
            </a:r>
            <a:r>
              <a:rPr lang="en-US" sz="1000" dirty="0"/>
              <a:t>, 172.16.0.4, eos5</a:t>
            </a:r>
          </a:p>
          <a:p>
            <a:r>
              <a:rPr lang="en-US" sz="1000" dirty="0" err="1"/>
              <a:t>router_bgp.router_id</a:t>
            </a:r>
            <a:r>
              <a:rPr lang="en-US" sz="1000" dirty="0"/>
              <a:t>, 172.16.0.5, eos9</a:t>
            </a:r>
          </a:p>
          <a:p>
            <a:r>
              <a:rPr lang="en-US" sz="1000" dirty="0" err="1"/>
              <a:t>router_bgp.router_id</a:t>
            </a:r>
            <a:r>
              <a:rPr lang="en-US" sz="1000" dirty="0"/>
              <a:t>, 6.6.6.6, eos6</a:t>
            </a:r>
          </a:p>
        </p:txBody>
      </p:sp>
    </p:spTree>
    <p:extLst>
      <p:ext uri="{BB962C8B-B14F-4D97-AF65-F5344CB8AC3E}">
        <p14:creationId xmlns:p14="http://schemas.microsoft.com/office/powerpoint/2010/main" val="11915382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Example9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6287442" y="1412018"/>
            <a:ext cx="4202546" cy="523220"/>
          </a:xfrm>
          <a:prstGeom prst="rect">
            <a:avLst/>
          </a:prstGeom>
          <a:noFill/>
        </p:spPr>
        <p:txBody>
          <a:bodyPr wrap="square" rtlCol="0">
            <a:spAutoFit/>
          </a:bodyPr>
          <a:lstStyle/>
          <a:p>
            <a:r>
              <a:rPr lang="en-US" sz="2800" dirty="0"/>
              <a:t>L3LS Studio</a:t>
            </a:r>
          </a:p>
        </p:txBody>
      </p:sp>
      <p:pic>
        <p:nvPicPr>
          <p:cNvPr id="7" name="Picture 6">
            <a:extLst>
              <a:ext uri="{FF2B5EF4-FFF2-40B4-BE49-F238E27FC236}">
                <a16:creationId xmlns:a16="http://schemas.microsoft.com/office/drawing/2014/main" id="{634A9E0C-751C-D5A9-809F-3E046C50A62F}"/>
              </a:ext>
            </a:extLst>
          </p:cNvPr>
          <p:cNvPicPr>
            <a:picLocks noChangeAspect="1"/>
          </p:cNvPicPr>
          <p:nvPr/>
        </p:nvPicPr>
        <p:blipFill>
          <a:blip r:embed="rId2"/>
          <a:stretch>
            <a:fillRect/>
          </a:stretch>
        </p:blipFill>
        <p:spPr>
          <a:xfrm>
            <a:off x="6096000" y="2023190"/>
            <a:ext cx="4769757" cy="1689735"/>
          </a:xfrm>
          <a:prstGeom prst="rect">
            <a:avLst/>
          </a:prstGeom>
        </p:spPr>
      </p:pic>
      <p:pic>
        <p:nvPicPr>
          <p:cNvPr id="12" name="Picture 11">
            <a:extLst>
              <a:ext uri="{FF2B5EF4-FFF2-40B4-BE49-F238E27FC236}">
                <a16:creationId xmlns:a16="http://schemas.microsoft.com/office/drawing/2014/main" id="{1E86AF45-5AAB-12A0-75F3-9A1EB7AA65B2}"/>
              </a:ext>
            </a:extLst>
          </p:cNvPr>
          <p:cNvPicPr>
            <a:picLocks noChangeAspect="1"/>
          </p:cNvPicPr>
          <p:nvPr/>
        </p:nvPicPr>
        <p:blipFill>
          <a:blip r:embed="rId3"/>
          <a:stretch>
            <a:fillRect/>
          </a:stretch>
        </p:blipFill>
        <p:spPr>
          <a:xfrm>
            <a:off x="294526" y="4977492"/>
            <a:ext cx="5028588" cy="1726880"/>
          </a:xfrm>
          <a:prstGeom prst="rect">
            <a:avLst/>
          </a:prstGeom>
        </p:spPr>
      </p:pic>
      <p:pic>
        <p:nvPicPr>
          <p:cNvPr id="14" name="Picture 13">
            <a:extLst>
              <a:ext uri="{FF2B5EF4-FFF2-40B4-BE49-F238E27FC236}">
                <a16:creationId xmlns:a16="http://schemas.microsoft.com/office/drawing/2014/main" id="{6AB5CDB2-F22D-FA71-886F-C886F8097DB2}"/>
              </a:ext>
            </a:extLst>
          </p:cNvPr>
          <p:cNvPicPr>
            <a:picLocks noChangeAspect="1"/>
          </p:cNvPicPr>
          <p:nvPr/>
        </p:nvPicPr>
        <p:blipFill>
          <a:blip r:embed="rId4"/>
          <a:stretch>
            <a:fillRect/>
          </a:stretch>
        </p:blipFill>
        <p:spPr>
          <a:xfrm>
            <a:off x="242030" y="2109319"/>
            <a:ext cx="4769757" cy="1689735"/>
          </a:xfrm>
          <a:prstGeom prst="rect">
            <a:avLst/>
          </a:prstGeom>
        </p:spPr>
      </p:pic>
      <p:pic>
        <p:nvPicPr>
          <p:cNvPr id="13" name="Picture 12">
            <a:extLst>
              <a:ext uri="{FF2B5EF4-FFF2-40B4-BE49-F238E27FC236}">
                <a16:creationId xmlns:a16="http://schemas.microsoft.com/office/drawing/2014/main" id="{46F9E62A-05AD-90B1-4ABC-3700BC544D18}"/>
              </a:ext>
            </a:extLst>
          </p:cNvPr>
          <p:cNvPicPr>
            <a:picLocks noChangeAspect="1"/>
          </p:cNvPicPr>
          <p:nvPr/>
        </p:nvPicPr>
        <p:blipFill>
          <a:blip r:embed="rId5"/>
          <a:stretch>
            <a:fillRect/>
          </a:stretch>
        </p:blipFill>
        <p:spPr>
          <a:xfrm>
            <a:off x="6096000" y="4991306"/>
            <a:ext cx="4374243" cy="1713066"/>
          </a:xfrm>
          <a:prstGeom prst="rect">
            <a:avLst/>
          </a:prstGeom>
        </p:spPr>
      </p:pic>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spTree>
    <p:extLst>
      <p:ext uri="{BB962C8B-B14F-4D97-AF65-F5344CB8AC3E}">
        <p14:creationId xmlns:p14="http://schemas.microsoft.com/office/powerpoint/2010/main" val="29325864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Example9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Campus EVPN and L3 to the Edge</a:t>
            </a:r>
            <a:br>
              <a:rPr lang="en-US" dirty="0">
                <a:cs typeface="Calibri Light"/>
              </a:rPr>
            </a:br>
            <a:r>
              <a:rPr lang="en-US" sz="2000" dirty="0">
                <a:cs typeface="Calibri Light"/>
              </a:rPr>
              <a:t>EVPN is used to Stretch L2 and to segment different user groups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182664" y="0"/>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Detail</a:t>
            </a:r>
            <a:endParaRPr lang="en-US" sz="4800" dirty="0"/>
          </a:p>
        </p:txBody>
      </p:sp>
      <p:pic>
        <p:nvPicPr>
          <p:cNvPr id="4" name="Picture 3">
            <a:extLst>
              <a:ext uri="{FF2B5EF4-FFF2-40B4-BE49-F238E27FC236}">
                <a16:creationId xmlns:a16="http://schemas.microsoft.com/office/drawing/2014/main" id="{C0582AE2-24F8-3D5D-8B3A-B85E78447F14}"/>
              </a:ext>
            </a:extLst>
          </p:cNvPr>
          <p:cNvPicPr>
            <a:picLocks noChangeAspect="1"/>
          </p:cNvPicPr>
          <p:nvPr/>
        </p:nvPicPr>
        <p:blipFill>
          <a:blip r:embed="rId2"/>
          <a:stretch>
            <a:fillRect/>
          </a:stretch>
        </p:blipFill>
        <p:spPr>
          <a:xfrm>
            <a:off x="1679944" y="754430"/>
            <a:ext cx="10077773" cy="6103569"/>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569099-4BC9-F723-45A7-BCC959AD0529}"/>
              </a:ext>
            </a:extLst>
          </p:cNvPr>
          <p:cNvSpPr txBox="1"/>
          <p:nvPr/>
        </p:nvSpPr>
        <p:spPr>
          <a:xfrm>
            <a:off x="281794" y="227134"/>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 Logical Topology</a:t>
            </a:r>
            <a:endParaRPr lang="en-US" sz="4800" dirty="0"/>
          </a:p>
        </p:txBody>
      </p:sp>
      <p:pic>
        <p:nvPicPr>
          <p:cNvPr id="3" name="Picture 2">
            <a:extLst>
              <a:ext uri="{FF2B5EF4-FFF2-40B4-BE49-F238E27FC236}">
                <a16:creationId xmlns:a16="http://schemas.microsoft.com/office/drawing/2014/main" id="{6BCBD670-5091-CCDD-ED84-EF581C9D8E88}"/>
              </a:ext>
            </a:extLst>
          </p:cNvPr>
          <p:cNvPicPr>
            <a:picLocks noChangeAspect="1"/>
          </p:cNvPicPr>
          <p:nvPr/>
        </p:nvPicPr>
        <p:blipFill>
          <a:blip r:embed="rId2"/>
          <a:stretch>
            <a:fillRect/>
          </a:stretch>
        </p:blipFill>
        <p:spPr>
          <a:xfrm>
            <a:off x="0" y="1001027"/>
            <a:ext cx="9380900" cy="5376139"/>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Example10 Tags</a:t>
            </a:r>
            <a:endParaRPr lang="en-US" sz="5200" dirty="0"/>
          </a:p>
        </p:txBody>
      </p:sp>
      <p:sp>
        <p:nvSpPr>
          <p:cNvPr id="10" name="TextBox 9">
            <a:extLst>
              <a:ext uri="{FF2B5EF4-FFF2-40B4-BE49-F238E27FC236}">
                <a16:creationId xmlns:a16="http://schemas.microsoft.com/office/drawing/2014/main" id="{ECEB8204-4175-FFF9-BC30-D9790A3745E3}"/>
              </a:ext>
            </a:extLst>
          </p:cNvPr>
          <p:cNvSpPr txBox="1"/>
          <p:nvPr/>
        </p:nvSpPr>
        <p:spPr>
          <a:xfrm>
            <a:off x="542622" y="1297978"/>
            <a:ext cx="6221894" cy="5016758"/>
          </a:xfrm>
          <a:prstGeom prst="rect">
            <a:avLst/>
          </a:prstGeom>
          <a:noFill/>
        </p:spPr>
        <p:txBody>
          <a:bodyPr wrap="square">
            <a:spAutoFit/>
          </a:bodyPr>
          <a:lstStyle/>
          <a:p>
            <a:r>
              <a:rPr lang="en-US" sz="1000" dirty="0"/>
              <a:t>Campus, Site1-Floor1-eos11, eos11</a:t>
            </a:r>
          </a:p>
          <a:p>
            <a:r>
              <a:rPr lang="en-US" sz="1000" dirty="0"/>
              <a:t>Campus, Site1-Floor2-eos13, eos13</a:t>
            </a:r>
          </a:p>
          <a:p>
            <a:r>
              <a:rPr lang="en-US" sz="1000" dirty="0"/>
              <a:t>Campus, Site2-Floor1-eos9, eos9</a:t>
            </a:r>
          </a:p>
          <a:p>
            <a:r>
              <a:rPr lang="en-US" sz="1000" dirty="0"/>
              <a:t>Edge-Router-Domain, End-Device-eos12, eos12</a:t>
            </a:r>
          </a:p>
          <a:p>
            <a:r>
              <a:rPr lang="en-US" sz="1000" dirty="0"/>
              <a:t>Edge-Router-Domain, External-FW-eos8, eos8</a:t>
            </a:r>
          </a:p>
          <a:p>
            <a:r>
              <a:rPr lang="en-US" sz="1000" dirty="0"/>
              <a:t>Edge-Router-Domain, FW-Border-Router, eos6</a:t>
            </a:r>
          </a:p>
          <a:p>
            <a:r>
              <a:rPr lang="en-US" sz="1000" dirty="0"/>
              <a:t>Edge-Router-Domain, ISP, eos7</a:t>
            </a:r>
          </a:p>
          <a:p>
            <a:r>
              <a:rPr lang="en-US" sz="1000" dirty="0"/>
              <a:t>Edge-Router-Domain, ISP-Border-Router, eos1</a:t>
            </a:r>
          </a:p>
          <a:p>
            <a:r>
              <a:rPr lang="en-US" sz="1000" dirty="0"/>
              <a:t>Edge-Router-Domain, Internal-FW-eos14, eos14</a:t>
            </a:r>
          </a:p>
          <a:p>
            <a:r>
              <a:rPr lang="en-US" sz="1000" dirty="0"/>
              <a:t>Edge-Router-Domain, Site1, eos11</a:t>
            </a:r>
          </a:p>
          <a:p>
            <a:r>
              <a:rPr lang="en-US" sz="1000" dirty="0"/>
              <a:t>Edge-Router-Domain, Site1, eos13</a:t>
            </a:r>
          </a:p>
          <a:p>
            <a:r>
              <a:rPr lang="en-US" sz="1000" dirty="0"/>
              <a:t>Edge-Router-Domain, Site2, eos9</a:t>
            </a:r>
          </a:p>
          <a:p>
            <a:r>
              <a:rPr lang="en-US" sz="1000" dirty="0"/>
              <a:t>Edge-Router-Domain, Site2, eos4</a:t>
            </a:r>
          </a:p>
          <a:p>
            <a:r>
              <a:rPr lang="en-US" sz="1000" dirty="0"/>
              <a:t>Edge-Router-Domain, Site2, eos3</a:t>
            </a:r>
          </a:p>
          <a:p>
            <a:r>
              <a:rPr lang="en-US" sz="1000" dirty="0"/>
              <a:t>Network, End-Device-eos12, eos12</a:t>
            </a:r>
          </a:p>
          <a:p>
            <a:r>
              <a:rPr lang="en-US" sz="1000" dirty="0"/>
              <a:t>Network, End-Device-eos16, eos16</a:t>
            </a:r>
          </a:p>
          <a:p>
            <a:r>
              <a:rPr lang="en-US" sz="1000" dirty="0"/>
              <a:t>Network, Ex10-CoreNet-eos1-eos2-eos3-eos4-eos5-eos6-eos9-eos11-eos13, eos1</a:t>
            </a:r>
          </a:p>
          <a:p>
            <a:r>
              <a:rPr lang="en-US" sz="1000" dirty="0"/>
              <a:t>Network, Ex10-CoreNet-eos1-eos2-eos3-eos4-eos5-eos6-eos9-eos11-eos13, eos11</a:t>
            </a:r>
          </a:p>
          <a:p>
            <a:r>
              <a:rPr lang="en-US" sz="1000" dirty="0"/>
              <a:t>Network, Ex10-CoreNet-eos1-eos2-eos3-eos4-eos5-eos6-eos9-eos11-eos13, eos13</a:t>
            </a:r>
          </a:p>
          <a:p>
            <a:r>
              <a:rPr lang="en-US" sz="1000" dirty="0"/>
              <a:t>Network, Ex10-CoreNet-eos1-eos2-eos3-eos4-eos5-eos6-eos9-eos11-eos13, eos2</a:t>
            </a:r>
          </a:p>
          <a:p>
            <a:r>
              <a:rPr lang="en-US" sz="1000" dirty="0"/>
              <a:t>Network, Ex10-CoreNet-eos1-eos2-eos3-eos4-eos5-eos6-eos9-eos11-eos13, eos3</a:t>
            </a:r>
          </a:p>
          <a:p>
            <a:r>
              <a:rPr lang="en-US" sz="1000" dirty="0"/>
              <a:t>Network, Ex10-CoreNet-eos1-eos2-eos3-eos4-eos5-eos6-eos9-eos11-eos13, eos4</a:t>
            </a:r>
          </a:p>
          <a:p>
            <a:r>
              <a:rPr lang="en-US" sz="1000" dirty="0"/>
              <a:t>Network, Ex10-CoreNet-eos1-eos2-eos3-eos4-eos5-eos6-eos9-eos11-eos13, eos5</a:t>
            </a:r>
          </a:p>
          <a:p>
            <a:r>
              <a:rPr lang="en-US" sz="1000" dirty="0"/>
              <a:t>Network, Ex10-CoreNet-eos1-eos2-eos3-eos4-eos5-eos6-eos9-eos11-eos13, eos6</a:t>
            </a:r>
          </a:p>
          <a:p>
            <a:r>
              <a:rPr lang="en-US" sz="1000" dirty="0"/>
              <a:t>Network, Ex10-CoreNet-eos1-eos2-eos3-eos4-eos5-eos6-eos9-eos11-eos13, eos9</a:t>
            </a:r>
          </a:p>
          <a:p>
            <a:r>
              <a:rPr lang="en-US" sz="1000" dirty="0"/>
              <a:t>Network, </a:t>
            </a:r>
            <a:r>
              <a:rPr lang="en-US" sz="1000" dirty="0" err="1"/>
              <a:t>FireWalls</a:t>
            </a:r>
            <a:r>
              <a:rPr lang="en-US" sz="1000" dirty="0"/>
              <a:t>, eos14</a:t>
            </a:r>
          </a:p>
          <a:p>
            <a:r>
              <a:rPr lang="en-US" sz="1000" dirty="0"/>
              <a:t>Network, </a:t>
            </a:r>
            <a:r>
              <a:rPr lang="en-US" sz="1000" dirty="0" err="1"/>
              <a:t>FireWalls</a:t>
            </a:r>
            <a:r>
              <a:rPr lang="en-US" sz="1000" dirty="0"/>
              <a:t>, eos8</a:t>
            </a:r>
          </a:p>
          <a:p>
            <a:r>
              <a:rPr lang="en-US" sz="1000" dirty="0"/>
              <a:t>Network, ISP, eos10</a:t>
            </a:r>
          </a:p>
          <a:p>
            <a:r>
              <a:rPr lang="en-US" sz="1000" dirty="0"/>
              <a:t>Network, ISP, eos19</a:t>
            </a:r>
          </a:p>
          <a:p>
            <a:r>
              <a:rPr lang="en-US" sz="1000" dirty="0"/>
              <a:t>Network, ISP, eos7</a:t>
            </a:r>
          </a:p>
          <a:p>
            <a:endParaRPr lang="en-US" sz="1000" dirty="0"/>
          </a:p>
        </p:txBody>
      </p:sp>
      <p:sp>
        <p:nvSpPr>
          <p:cNvPr id="12" name="TextBox 11">
            <a:extLst>
              <a:ext uri="{FF2B5EF4-FFF2-40B4-BE49-F238E27FC236}">
                <a16:creationId xmlns:a16="http://schemas.microsoft.com/office/drawing/2014/main" id="{C5E7A2A6-1E31-FCEB-6391-EACB40B77BB6}"/>
              </a:ext>
            </a:extLst>
          </p:cNvPr>
          <p:cNvSpPr txBox="1"/>
          <p:nvPr/>
        </p:nvSpPr>
        <p:spPr>
          <a:xfrm>
            <a:off x="6115409" y="1133693"/>
            <a:ext cx="6220690" cy="7017306"/>
          </a:xfrm>
          <a:prstGeom prst="rect">
            <a:avLst/>
          </a:prstGeom>
          <a:noFill/>
        </p:spPr>
        <p:txBody>
          <a:bodyPr wrap="square">
            <a:spAutoFit/>
          </a:bodyPr>
          <a:lstStyle/>
          <a:p>
            <a:r>
              <a:rPr lang="en-US" sz="1000" dirty="0"/>
              <a:t>Role, Core, eos10</a:t>
            </a:r>
          </a:p>
          <a:p>
            <a:r>
              <a:rPr lang="en-US" sz="1000" dirty="0"/>
              <a:t>Role, Core, eos19</a:t>
            </a:r>
          </a:p>
          <a:p>
            <a:r>
              <a:rPr lang="en-US" sz="1000" dirty="0"/>
              <a:t>Role, Core, eos2</a:t>
            </a:r>
          </a:p>
          <a:p>
            <a:r>
              <a:rPr lang="en-US" sz="1000" dirty="0"/>
              <a:t>Role, Core, eos5</a:t>
            </a:r>
          </a:p>
          <a:p>
            <a:r>
              <a:rPr lang="en-US" sz="1000" dirty="0"/>
              <a:t>Role, Core, eos16</a:t>
            </a:r>
          </a:p>
          <a:p>
            <a:r>
              <a:rPr lang="en-US" sz="1000" dirty="0"/>
              <a:t>Role, Edge-Router, eos1</a:t>
            </a:r>
          </a:p>
          <a:p>
            <a:r>
              <a:rPr lang="en-US" sz="1000" dirty="0"/>
              <a:t>Role, Edge-Router, eos11</a:t>
            </a:r>
          </a:p>
          <a:p>
            <a:r>
              <a:rPr lang="en-US" sz="1000" dirty="0"/>
              <a:t>Role, Edge-Router, eos12</a:t>
            </a:r>
          </a:p>
          <a:p>
            <a:r>
              <a:rPr lang="en-US" sz="1000" dirty="0"/>
              <a:t>Role, Edge-Router, eos13</a:t>
            </a:r>
          </a:p>
          <a:p>
            <a:r>
              <a:rPr lang="en-US" sz="1000" dirty="0"/>
              <a:t>Role, Edge-Router, eos14</a:t>
            </a:r>
          </a:p>
          <a:p>
            <a:r>
              <a:rPr lang="en-US" sz="1000" dirty="0"/>
              <a:t>Role, Edge-Router, eos6</a:t>
            </a:r>
          </a:p>
          <a:p>
            <a:r>
              <a:rPr lang="en-US" sz="1000" dirty="0"/>
              <a:t>Role, Edge-Router, eos7</a:t>
            </a:r>
          </a:p>
          <a:p>
            <a:r>
              <a:rPr lang="en-US" sz="1000" dirty="0"/>
              <a:t>Role, Edge-Router, eos8</a:t>
            </a:r>
          </a:p>
          <a:p>
            <a:r>
              <a:rPr lang="en-US" sz="1000" dirty="0"/>
              <a:t>Role, Edge-Router, eos9</a:t>
            </a:r>
          </a:p>
          <a:p>
            <a:r>
              <a:rPr lang="en-US" sz="1000" dirty="0"/>
              <a:t>Role, Edge-Router, eos3</a:t>
            </a:r>
          </a:p>
          <a:p>
            <a:r>
              <a:rPr lang="en-US" sz="1000" dirty="0"/>
              <a:t>Role, Edge-Router, eos4</a:t>
            </a:r>
          </a:p>
          <a:p>
            <a:r>
              <a:rPr lang="en-US" sz="1000" dirty="0"/>
              <a:t>Role, RR, eos2</a:t>
            </a:r>
          </a:p>
          <a:p>
            <a:r>
              <a:rPr lang="en-US" sz="1000" dirty="0"/>
              <a:t>Role, RR, eos5</a:t>
            </a:r>
          </a:p>
          <a:p>
            <a:r>
              <a:rPr lang="en-US" sz="1000" dirty="0" err="1"/>
              <a:t>router_bgp.as</a:t>
            </a:r>
            <a:r>
              <a:rPr lang="en-US" sz="1000" dirty="0"/>
              <a:t>, 65001, eos14</a:t>
            </a:r>
          </a:p>
          <a:p>
            <a:r>
              <a:rPr lang="en-US" sz="1000" dirty="0" err="1"/>
              <a:t>router_bgp.as</a:t>
            </a:r>
            <a:r>
              <a:rPr lang="en-US" sz="1000" dirty="0"/>
              <a:t>, 65001, eos8</a:t>
            </a:r>
          </a:p>
          <a:p>
            <a:r>
              <a:rPr lang="en-US" sz="1000" dirty="0" err="1"/>
              <a:t>router_bgp.as</a:t>
            </a:r>
            <a:r>
              <a:rPr lang="en-US" sz="1000" dirty="0"/>
              <a:t>, 904, eos1</a:t>
            </a:r>
          </a:p>
          <a:p>
            <a:r>
              <a:rPr lang="en-US" sz="1000" dirty="0" err="1"/>
              <a:t>router_bgp.as</a:t>
            </a:r>
            <a:r>
              <a:rPr lang="en-US" sz="1000" dirty="0"/>
              <a:t>, 904, eos11</a:t>
            </a:r>
          </a:p>
          <a:p>
            <a:r>
              <a:rPr lang="en-US" sz="1000" dirty="0" err="1"/>
              <a:t>router_bgp.as</a:t>
            </a:r>
            <a:r>
              <a:rPr lang="en-US" sz="1000" dirty="0"/>
              <a:t>, 904, eos13</a:t>
            </a:r>
          </a:p>
          <a:p>
            <a:r>
              <a:rPr lang="en-US" sz="1000" dirty="0" err="1"/>
              <a:t>router_bgp.as</a:t>
            </a:r>
            <a:r>
              <a:rPr lang="en-US" sz="1000" dirty="0"/>
              <a:t>, 904, eos2</a:t>
            </a:r>
          </a:p>
          <a:p>
            <a:r>
              <a:rPr lang="en-US" sz="1000" dirty="0" err="1"/>
              <a:t>router_bgp.as</a:t>
            </a:r>
            <a:r>
              <a:rPr lang="en-US" sz="1000" dirty="0"/>
              <a:t>, 904, eos3</a:t>
            </a:r>
          </a:p>
          <a:p>
            <a:r>
              <a:rPr lang="en-US" sz="1000" dirty="0" err="1"/>
              <a:t>router_bgp.as</a:t>
            </a:r>
            <a:r>
              <a:rPr lang="en-US" sz="1000" dirty="0"/>
              <a:t>, 904, eos4</a:t>
            </a:r>
          </a:p>
          <a:p>
            <a:r>
              <a:rPr lang="en-US" sz="1000" dirty="0" err="1"/>
              <a:t>router_bgp.as</a:t>
            </a:r>
            <a:r>
              <a:rPr lang="en-US" sz="1000" dirty="0"/>
              <a:t>, 904, eos5</a:t>
            </a:r>
          </a:p>
          <a:p>
            <a:r>
              <a:rPr lang="en-US" sz="1000" dirty="0" err="1"/>
              <a:t>router_bgp.as</a:t>
            </a:r>
            <a:r>
              <a:rPr lang="en-US" sz="1000" dirty="0"/>
              <a:t>, 904, eos6</a:t>
            </a:r>
          </a:p>
          <a:p>
            <a:r>
              <a:rPr lang="en-US" sz="1000" dirty="0" err="1"/>
              <a:t>router_bgp.as</a:t>
            </a:r>
            <a:r>
              <a:rPr lang="en-US" sz="1000" dirty="0"/>
              <a:t>, 904, eos9</a:t>
            </a:r>
          </a:p>
          <a:p>
            <a:r>
              <a:rPr lang="en-US" sz="1000" dirty="0" err="1"/>
              <a:t>router_bgp.as</a:t>
            </a:r>
            <a:r>
              <a:rPr lang="en-US" sz="1000" dirty="0"/>
              <a:t>, 10, eos7</a:t>
            </a:r>
          </a:p>
          <a:p>
            <a:r>
              <a:rPr lang="en-US" sz="1000" dirty="0" err="1"/>
              <a:t>router_bgp.router_id</a:t>
            </a:r>
            <a:r>
              <a:rPr lang="en-US" sz="1000" dirty="0"/>
              <a:t>, 1.1.1.1, eos1</a:t>
            </a:r>
          </a:p>
          <a:p>
            <a:r>
              <a:rPr lang="en-US" sz="1000" dirty="0" err="1"/>
              <a:t>router_bgp.router_id</a:t>
            </a:r>
            <a:r>
              <a:rPr lang="en-US" sz="1000" dirty="0"/>
              <a:t>, 10.10.10.10, eos10</a:t>
            </a:r>
          </a:p>
          <a:p>
            <a:r>
              <a:rPr lang="en-US" sz="1000" dirty="0" err="1"/>
              <a:t>router_bgp.router_id</a:t>
            </a:r>
            <a:r>
              <a:rPr lang="en-US" sz="1000" dirty="0"/>
              <a:t>, 11.11.11.11, eos11</a:t>
            </a:r>
          </a:p>
          <a:p>
            <a:r>
              <a:rPr lang="en-US" sz="1000" dirty="0" err="1"/>
              <a:t>router_bgp.router_id</a:t>
            </a:r>
            <a:r>
              <a:rPr lang="en-US" sz="1000" dirty="0"/>
              <a:t>, 13.13.13.13, eos13</a:t>
            </a:r>
          </a:p>
          <a:p>
            <a:r>
              <a:rPr lang="en-US" sz="1000" dirty="0" err="1"/>
              <a:t>router_bgp.router_id</a:t>
            </a:r>
            <a:r>
              <a:rPr lang="en-US" sz="1000" dirty="0"/>
              <a:t>, 14.14.14.14, eos14</a:t>
            </a:r>
          </a:p>
          <a:p>
            <a:r>
              <a:rPr lang="en-US" sz="1000" dirty="0" err="1"/>
              <a:t>router_bgp.router_id</a:t>
            </a:r>
            <a:r>
              <a:rPr lang="en-US" sz="1000" dirty="0"/>
              <a:t>, 19.19.19.19, eos19</a:t>
            </a:r>
          </a:p>
          <a:p>
            <a:r>
              <a:rPr lang="en-US" sz="1000" dirty="0" err="1"/>
              <a:t>router_bgp.router_id</a:t>
            </a:r>
            <a:r>
              <a:rPr lang="en-US" sz="1000" dirty="0"/>
              <a:t>, 2.2.2.2, eos2</a:t>
            </a:r>
          </a:p>
          <a:p>
            <a:r>
              <a:rPr lang="en-US" sz="1000" dirty="0" err="1"/>
              <a:t>router_bgp.router_id</a:t>
            </a:r>
            <a:r>
              <a:rPr lang="en-US" sz="1000" dirty="0"/>
              <a:t>, 3.3.3.3, eos3</a:t>
            </a:r>
          </a:p>
          <a:p>
            <a:r>
              <a:rPr lang="en-US" sz="1000" dirty="0" err="1"/>
              <a:t>router_bgp.router_id</a:t>
            </a:r>
            <a:r>
              <a:rPr lang="en-US" sz="1000" dirty="0"/>
              <a:t>, 4.4.4.4, eos4</a:t>
            </a:r>
          </a:p>
          <a:p>
            <a:r>
              <a:rPr lang="en-US" sz="1000" dirty="0" err="1"/>
              <a:t>router_bgp.router_id</a:t>
            </a:r>
            <a:r>
              <a:rPr lang="en-US" sz="1000" dirty="0"/>
              <a:t>, 5.5.5.5, eos5</a:t>
            </a:r>
          </a:p>
          <a:p>
            <a:r>
              <a:rPr lang="en-US" sz="1000" dirty="0" err="1"/>
              <a:t>router_bgp.router_id</a:t>
            </a:r>
            <a:r>
              <a:rPr lang="en-US" sz="1000" dirty="0"/>
              <a:t>, 6.6.6.6, eos6</a:t>
            </a:r>
          </a:p>
          <a:p>
            <a:r>
              <a:rPr lang="en-US" sz="1000" dirty="0" err="1"/>
              <a:t>router_bgp.router_id</a:t>
            </a:r>
            <a:r>
              <a:rPr lang="en-US" sz="1000" dirty="0"/>
              <a:t>, 7.7.7.7, eos7</a:t>
            </a:r>
          </a:p>
          <a:p>
            <a:r>
              <a:rPr lang="en-US" sz="1000" dirty="0" err="1"/>
              <a:t>router_bgp.router_id</a:t>
            </a:r>
            <a:r>
              <a:rPr lang="en-US" sz="1000" dirty="0"/>
              <a:t>, 8.8.8.8, eos8</a:t>
            </a:r>
          </a:p>
          <a:p>
            <a:r>
              <a:rPr lang="en-US" sz="1000" dirty="0" err="1"/>
              <a:t>router_bgp.router_id</a:t>
            </a:r>
            <a:r>
              <a:rPr lang="en-US" sz="1000" dirty="0"/>
              <a:t>, 9.9.9.9, eos9</a:t>
            </a:r>
          </a:p>
        </p:txBody>
      </p:sp>
    </p:spTree>
    <p:extLst>
      <p:ext uri="{BB962C8B-B14F-4D97-AF65-F5344CB8AC3E}">
        <p14:creationId xmlns:p14="http://schemas.microsoft.com/office/powerpoint/2010/main" val="191843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Device Selection</a:t>
            </a:r>
            <a:endParaRPr lang="en-US" dirty="0"/>
          </a:p>
        </p:txBody>
      </p:sp>
      <p:sp>
        <p:nvSpPr>
          <p:cNvPr id="9" name="TextBox 8">
            <a:extLst>
              <a:ext uri="{FF2B5EF4-FFF2-40B4-BE49-F238E27FC236}">
                <a16:creationId xmlns:a16="http://schemas.microsoft.com/office/drawing/2014/main" id="{8E6EFF60-491E-B2AB-B40A-881964DAF684}"/>
              </a:ext>
            </a:extLst>
          </p:cNvPr>
          <p:cNvSpPr txBox="1"/>
          <p:nvPr/>
        </p:nvSpPr>
        <p:spPr>
          <a:xfrm>
            <a:off x="471054" y="1450109"/>
            <a:ext cx="4202546" cy="523220"/>
          </a:xfrm>
          <a:prstGeom prst="rect">
            <a:avLst/>
          </a:prstGeom>
          <a:noFill/>
        </p:spPr>
        <p:txBody>
          <a:bodyPr wrap="square" rtlCol="0">
            <a:spAutoFit/>
          </a:bodyPr>
          <a:lstStyle/>
          <a:p>
            <a:r>
              <a:rPr lang="en-US" sz="2800" dirty="0"/>
              <a:t>Enterprise Routing Studio</a:t>
            </a:r>
          </a:p>
        </p:txBody>
      </p:sp>
      <p:sp>
        <p:nvSpPr>
          <p:cNvPr id="11" name="TextBox 10">
            <a:extLst>
              <a:ext uri="{FF2B5EF4-FFF2-40B4-BE49-F238E27FC236}">
                <a16:creationId xmlns:a16="http://schemas.microsoft.com/office/drawing/2014/main" id="{787CDCE5-69C9-6671-3B8A-7E98DC42AD2D}"/>
              </a:ext>
            </a:extLst>
          </p:cNvPr>
          <p:cNvSpPr txBox="1"/>
          <p:nvPr/>
        </p:nvSpPr>
        <p:spPr>
          <a:xfrm>
            <a:off x="471054" y="4356983"/>
            <a:ext cx="4202546" cy="523220"/>
          </a:xfrm>
          <a:prstGeom prst="rect">
            <a:avLst/>
          </a:prstGeom>
          <a:noFill/>
        </p:spPr>
        <p:txBody>
          <a:bodyPr wrap="square" rtlCol="0">
            <a:spAutoFit/>
          </a:bodyPr>
          <a:lstStyle/>
          <a:p>
            <a:r>
              <a:rPr lang="en-US" sz="2800" dirty="0"/>
              <a:t>Campus Studio</a:t>
            </a:r>
          </a:p>
        </p:txBody>
      </p:sp>
      <p:sp>
        <p:nvSpPr>
          <p:cNvPr id="10" name="TextBox 9">
            <a:extLst>
              <a:ext uri="{FF2B5EF4-FFF2-40B4-BE49-F238E27FC236}">
                <a16:creationId xmlns:a16="http://schemas.microsoft.com/office/drawing/2014/main" id="{0B7E59D8-349A-87BB-18FB-BEA4528595DE}"/>
              </a:ext>
            </a:extLst>
          </p:cNvPr>
          <p:cNvSpPr txBox="1"/>
          <p:nvPr/>
        </p:nvSpPr>
        <p:spPr>
          <a:xfrm>
            <a:off x="8708853" y="1413200"/>
            <a:ext cx="4202546" cy="523220"/>
          </a:xfrm>
          <a:prstGeom prst="rect">
            <a:avLst/>
          </a:prstGeom>
          <a:noFill/>
        </p:spPr>
        <p:txBody>
          <a:bodyPr wrap="square" rtlCol="0">
            <a:spAutoFit/>
          </a:bodyPr>
          <a:lstStyle/>
          <a:p>
            <a:r>
              <a:rPr lang="en-US" sz="2800" dirty="0"/>
              <a:t>Interfaces Studio</a:t>
            </a:r>
          </a:p>
        </p:txBody>
      </p:sp>
      <p:sp>
        <p:nvSpPr>
          <p:cNvPr id="15" name="TextBox 14">
            <a:extLst>
              <a:ext uri="{FF2B5EF4-FFF2-40B4-BE49-F238E27FC236}">
                <a16:creationId xmlns:a16="http://schemas.microsoft.com/office/drawing/2014/main" id="{8B27B9F1-250F-6E06-6CEC-E09B05AA2326}"/>
              </a:ext>
            </a:extLst>
          </p:cNvPr>
          <p:cNvSpPr txBox="1"/>
          <p:nvPr/>
        </p:nvSpPr>
        <p:spPr>
          <a:xfrm>
            <a:off x="6287442" y="4362954"/>
            <a:ext cx="4202546" cy="523220"/>
          </a:xfrm>
          <a:prstGeom prst="rect">
            <a:avLst/>
          </a:prstGeom>
          <a:noFill/>
        </p:spPr>
        <p:txBody>
          <a:bodyPr wrap="square" rtlCol="0">
            <a:spAutoFit/>
          </a:bodyPr>
          <a:lstStyle/>
          <a:p>
            <a:r>
              <a:rPr lang="en-US" sz="2800" dirty="0"/>
              <a:t>EVPN Studio</a:t>
            </a:r>
          </a:p>
        </p:txBody>
      </p:sp>
      <p:pic>
        <p:nvPicPr>
          <p:cNvPr id="4" name="Picture 3">
            <a:extLst>
              <a:ext uri="{FF2B5EF4-FFF2-40B4-BE49-F238E27FC236}">
                <a16:creationId xmlns:a16="http://schemas.microsoft.com/office/drawing/2014/main" id="{CA8B5A2F-1943-E528-05E8-5E51C5243F6D}"/>
              </a:ext>
            </a:extLst>
          </p:cNvPr>
          <p:cNvPicPr>
            <a:picLocks noChangeAspect="1"/>
          </p:cNvPicPr>
          <p:nvPr/>
        </p:nvPicPr>
        <p:blipFill>
          <a:blip r:embed="rId2"/>
          <a:stretch>
            <a:fillRect/>
          </a:stretch>
        </p:blipFill>
        <p:spPr>
          <a:xfrm>
            <a:off x="242030" y="4959956"/>
            <a:ext cx="4953000" cy="1682750"/>
          </a:xfrm>
          <a:prstGeom prst="rect">
            <a:avLst/>
          </a:prstGeom>
        </p:spPr>
      </p:pic>
      <p:pic>
        <p:nvPicPr>
          <p:cNvPr id="8" name="Picture 7">
            <a:extLst>
              <a:ext uri="{FF2B5EF4-FFF2-40B4-BE49-F238E27FC236}">
                <a16:creationId xmlns:a16="http://schemas.microsoft.com/office/drawing/2014/main" id="{A206D602-380A-79B1-5AFE-98B645B2F44F}"/>
              </a:ext>
            </a:extLst>
          </p:cNvPr>
          <p:cNvPicPr>
            <a:picLocks noChangeAspect="1"/>
          </p:cNvPicPr>
          <p:nvPr/>
        </p:nvPicPr>
        <p:blipFill>
          <a:blip r:embed="rId3"/>
          <a:stretch>
            <a:fillRect/>
          </a:stretch>
        </p:blipFill>
        <p:spPr>
          <a:xfrm>
            <a:off x="6096000" y="4955459"/>
            <a:ext cx="3756513" cy="1687248"/>
          </a:xfrm>
          <a:prstGeom prst="rect">
            <a:avLst/>
          </a:prstGeom>
        </p:spPr>
      </p:pic>
      <p:pic>
        <p:nvPicPr>
          <p:cNvPr id="3" name="Picture 2">
            <a:extLst>
              <a:ext uri="{FF2B5EF4-FFF2-40B4-BE49-F238E27FC236}">
                <a16:creationId xmlns:a16="http://schemas.microsoft.com/office/drawing/2014/main" id="{0E4DE441-FFC7-BF4A-66CE-30EC9566C10E}"/>
              </a:ext>
            </a:extLst>
          </p:cNvPr>
          <p:cNvPicPr>
            <a:picLocks noChangeAspect="1"/>
          </p:cNvPicPr>
          <p:nvPr/>
        </p:nvPicPr>
        <p:blipFill>
          <a:blip r:embed="rId4"/>
          <a:stretch>
            <a:fillRect/>
          </a:stretch>
        </p:blipFill>
        <p:spPr>
          <a:xfrm>
            <a:off x="177497" y="2107897"/>
            <a:ext cx="8211218" cy="1871299"/>
          </a:xfrm>
          <a:prstGeom prst="rect">
            <a:avLst/>
          </a:prstGeom>
        </p:spPr>
      </p:pic>
      <p:pic>
        <p:nvPicPr>
          <p:cNvPr id="7" name="Picture 6">
            <a:extLst>
              <a:ext uri="{FF2B5EF4-FFF2-40B4-BE49-F238E27FC236}">
                <a16:creationId xmlns:a16="http://schemas.microsoft.com/office/drawing/2014/main" id="{26DCA680-39BD-9FDD-9DA0-4629D98C79A8}"/>
              </a:ext>
            </a:extLst>
          </p:cNvPr>
          <p:cNvPicPr>
            <a:picLocks noChangeAspect="1"/>
          </p:cNvPicPr>
          <p:nvPr/>
        </p:nvPicPr>
        <p:blipFill>
          <a:blip r:embed="rId5"/>
          <a:stretch>
            <a:fillRect/>
          </a:stretch>
        </p:blipFill>
        <p:spPr>
          <a:xfrm>
            <a:off x="8601739" y="2106330"/>
            <a:ext cx="4714063" cy="1612706"/>
          </a:xfrm>
          <a:prstGeom prst="rect">
            <a:avLst/>
          </a:prstGeom>
        </p:spPr>
      </p:pic>
    </p:spTree>
    <p:extLst>
      <p:ext uri="{BB962C8B-B14F-4D97-AF65-F5344CB8AC3E}">
        <p14:creationId xmlns:p14="http://schemas.microsoft.com/office/powerpoint/2010/main" val="829521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3BB299-FB87-43E4-3123-0D60EB9F2422}"/>
              </a:ext>
            </a:extLst>
          </p:cNvPr>
          <p:cNvPicPr>
            <a:picLocks noChangeAspect="1"/>
          </p:cNvPicPr>
          <p:nvPr/>
        </p:nvPicPr>
        <p:blipFill>
          <a:blip r:embed="rId2"/>
          <a:stretch>
            <a:fillRect/>
          </a:stretch>
        </p:blipFill>
        <p:spPr>
          <a:xfrm>
            <a:off x="4246803" y="2028657"/>
            <a:ext cx="5160630" cy="1765479"/>
          </a:xfrm>
          <a:prstGeom prst="rect">
            <a:avLst/>
          </a:prstGeom>
        </p:spPr>
      </p:pic>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dirty="0">
                <a:ea typeface="Calibri Light"/>
                <a:cs typeface="Calibri Light"/>
              </a:rPr>
              <a:t>Example10 Interface Studio Ports</a:t>
            </a:r>
            <a:endParaRPr lang="en-US" dirty="0"/>
          </a:p>
        </p:txBody>
      </p:sp>
      <p:sp>
        <p:nvSpPr>
          <p:cNvPr id="16" name="TextBox 15">
            <a:extLst>
              <a:ext uri="{FF2B5EF4-FFF2-40B4-BE49-F238E27FC236}">
                <a16:creationId xmlns:a16="http://schemas.microsoft.com/office/drawing/2014/main" id="{FF31B5D5-D516-D8E1-63E8-74CB0CD8E68D}"/>
              </a:ext>
            </a:extLst>
          </p:cNvPr>
          <p:cNvSpPr txBox="1"/>
          <p:nvPr/>
        </p:nvSpPr>
        <p:spPr>
          <a:xfrm>
            <a:off x="1162338" y="1819529"/>
            <a:ext cx="4202546" cy="523220"/>
          </a:xfrm>
          <a:prstGeom prst="rect">
            <a:avLst/>
          </a:prstGeom>
          <a:noFill/>
        </p:spPr>
        <p:txBody>
          <a:bodyPr wrap="square" rtlCol="0">
            <a:spAutoFit/>
          </a:bodyPr>
          <a:lstStyle/>
          <a:p>
            <a:r>
              <a:rPr lang="en-US" sz="2800" dirty="0"/>
              <a:t>Interfaces Studio</a:t>
            </a:r>
          </a:p>
        </p:txBody>
      </p:sp>
      <p:sp>
        <p:nvSpPr>
          <p:cNvPr id="17" name="TextBox 16">
            <a:extLst>
              <a:ext uri="{FF2B5EF4-FFF2-40B4-BE49-F238E27FC236}">
                <a16:creationId xmlns:a16="http://schemas.microsoft.com/office/drawing/2014/main" id="{69CD54DF-6B67-4269-A645-91CB8516B00F}"/>
              </a:ext>
            </a:extLst>
          </p:cNvPr>
          <p:cNvSpPr txBox="1"/>
          <p:nvPr/>
        </p:nvSpPr>
        <p:spPr>
          <a:xfrm>
            <a:off x="2412346" y="4253642"/>
            <a:ext cx="1021970" cy="307777"/>
          </a:xfrm>
          <a:prstGeom prst="rect">
            <a:avLst/>
          </a:prstGeom>
          <a:noFill/>
        </p:spPr>
        <p:txBody>
          <a:bodyPr wrap="square" rtlCol="0">
            <a:spAutoFit/>
          </a:bodyPr>
          <a:lstStyle/>
          <a:p>
            <a:r>
              <a:rPr lang="en-US" sz="1400" dirty="0"/>
              <a:t>Ethernet 6 </a:t>
            </a:r>
          </a:p>
        </p:txBody>
      </p:sp>
      <p:sp>
        <p:nvSpPr>
          <p:cNvPr id="20" name="TextBox 19">
            <a:extLst>
              <a:ext uri="{FF2B5EF4-FFF2-40B4-BE49-F238E27FC236}">
                <a16:creationId xmlns:a16="http://schemas.microsoft.com/office/drawing/2014/main" id="{60018776-BDFB-BD7D-EDC8-B448A1D08F4F}"/>
              </a:ext>
            </a:extLst>
          </p:cNvPr>
          <p:cNvSpPr txBox="1"/>
          <p:nvPr/>
        </p:nvSpPr>
        <p:spPr>
          <a:xfrm>
            <a:off x="4256060" y="4408652"/>
            <a:ext cx="1021970" cy="307777"/>
          </a:xfrm>
          <a:prstGeom prst="rect">
            <a:avLst/>
          </a:prstGeom>
          <a:noFill/>
        </p:spPr>
        <p:txBody>
          <a:bodyPr wrap="square" rtlCol="0">
            <a:spAutoFit/>
          </a:bodyPr>
          <a:lstStyle/>
          <a:p>
            <a:r>
              <a:rPr lang="en-US" sz="1400" dirty="0"/>
              <a:t>Ethernet 2 </a:t>
            </a:r>
          </a:p>
        </p:txBody>
      </p:sp>
      <p:cxnSp>
        <p:nvCxnSpPr>
          <p:cNvPr id="4" name="Straight Connector 3">
            <a:extLst>
              <a:ext uri="{FF2B5EF4-FFF2-40B4-BE49-F238E27FC236}">
                <a16:creationId xmlns:a16="http://schemas.microsoft.com/office/drawing/2014/main" id="{7CFDE8AA-653A-6CF4-7E3C-C2090BAD7B8D}"/>
              </a:ext>
            </a:extLst>
          </p:cNvPr>
          <p:cNvCxnSpPr/>
          <p:nvPr/>
        </p:nvCxnSpPr>
        <p:spPr>
          <a:xfrm flipV="1">
            <a:off x="2923331" y="3500775"/>
            <a:ext cx="2217647" cy="611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8AA653-3D53-2224-8D9A-93D94DA5EC66}"/>
              </a:ext>
            </a:extLst>
          </p:cNvPr>
          <p:cNvCxnSpPr>
            <a:cxnSpLocks/>
          </p:cNvCxnSpPr>
          <p:nvPr/>
        </p:nvCxnSpPr>
        <p:spPr>
          <a:xfrm flipV="1">
            <a:off x="5062584" y="3500775"/>
            <a:ext cx="955444" cy="77369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F53E7F6-0FC9-4E5A-1E31-BBD79D506539}"/>
              </a:ext>
            </a:extLst>
          </p:cNvPr>
          <p:cNvSpPr txBox="1"/>
          <p:nvPr/>
        </p:nvSpPr>
        <p:spPr>
          <a:xfrm>
            <a:off x="2154787" y="5270173"/>
            <a:ext cx="7882348" cy="523220"/>
          </a:xfrm>
          <a:prstGeom prst="rect">
            <a:avLst/>
          </a:prstGeom>
          <a:noFill/>
        </p:spPr>
        <p:txBody>
          <a:bodyPr wrap="square" rtlCol="0">
            <a:spAutoFit/>
          </a:bodyPr>
          <a:lstStyle/>
          <a:p>
            <a:r>
              <a:rPr lang="en-US" sz="2800" dirty="0">
                <a:solidFill>
                  <a:srgbClr val="FF0000"/>
                </a:solidFill>
              </a:rPr>
              <a:t>Apply “Trunk” profile to these ports. See slide 15</a:t>
            </a:r>
          </a:p>
        </p:txBody>
      </p:sp>
      <p:sp>
        <p:nvSpPr>
          <p:cNvPr id="13" name="TextBox 12">
            <a:extLst>
              <a:ext uri="{FF2B5EF4-FFF2-40B4-BE49-F238E27FC236}">
                <a16:creationId xmlns:a16="http://schemas.microsoft.com/office/drawing/2014/main" id="{2ED87893-02B0-B99C-8383-FFBF859A78A8}"/>
              </a:ext>
            </a:extLst>
          </p:cNvPr>
          <p:cNvSpPr txBox="1"/>
          <p:nvPr/>
        </p:nvSpPr>
        <p:spPr>
          <a:xfrm>
            <a:off x="6164038" y="4314392"/>
            <a:ext cx="1021970" cy="523220"/>
          </a:xfrm>
          <a:prstGeom prst="rect">
            <a:avLst/>
          </a:prstGeom>
          <a:noFill/>
        </p:spPr>
        <p:txBody>
          <a:bodyPr wrap="square" rtlCol="0">
            <a:spAutoFit/>
          </a:bodyPr>
          <a:lstStyle/>
          <a:p>
            <a:r>
              <a:rPr lang="en-US" sz="1400" dirty="0"/>
              <a:t>Ethernet 2</a:t>
            </a:r>
          </a:p>
          <a:p>
            <a:r>
              <a:rPr lang="en-US" sz="1400" dirty="0"/>
              <a:t>Ethernet 6 </a:t>
            </a:r>
          </a:p>
        </p:txBody>
      </p:sp>
      <p:cxnSp>
        <p:nvCxnSpPr>
          <p:cNvPr id="14" name="Straight Connector 13">
            <a:extLst>
              <a:ext uri="{FF2B5EF4-FFF2-40B4-BE49-F238E27FC236}">
                <a16:creationId xmlns:a16="http://schemas.microsoft.com/office/drawing/2014/main" id="{746D858E-9895-845E-B7E6-015F18305A2C}"/>
              </a:ext>
            </a:extLst>
          </p:cNvPr>
          <p:cNvCxnSpPr>
            <a:cxnSpLocks/>
            <a:stCxn id="13" idx="0"/>
          </p:cNvCxnSpPr>
          <p:nvPr/>
        </p:nvCxnSpPr>
        <p:spPr>
          <a:xfrm flipH="1" flipV="1">
            <a:off x="6583383" y="3622533"/>
            <a:ext cx="91640" cy="691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849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Example10 Traffic 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1.2.3.12 and other destinations in RED. If E-Tree enabled in RED other destinations in Red should not be reachable except the GW address on the internal FW 3.1.9.1</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41256989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Example2 BGP DC Interconnect</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22014787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Example3 </a:t>
            </a:r>
            <a:r>
              <a:rPr lang="en-US" dirty="0">
                <a:ea typeface="+mj-lt"/>
                <a:cs typeface="+mj-lt"/>
              </a:rPr>
              <a:t>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1510574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Example4 </a:t>
            </a:r>
            <a:r>
              <a:rPr lang="en-US" dirty="0">
                <a:ea typeface="+mj-lt"/>
                <a:cs typeface="+mj-lt"/>
              </a:rPr>
              <a:t>Campus to Campus EVPN</a:t>
            </a:r>
          </a:p>
          <a:p>
            <a:endParaRPr lang="en-US" dirty="0">
              <a:cs typeface="Calibri Light"/>
            </a:endParaRPr>
          </a:p>
        </p:txBody>
      </p:sp>
      <p:pic>
        <p:nvPicPr>
          <p:cNvPr id="5" name="Picture 4">
            <a:extLst>
              <a:ext uri="{FF2B5EF4-FFF2-40B4-BE49-F238E27FC236}">
                <a16:creationId xmlns:a16="http://schemas.microsoft.com/office/drawing/2014/main" id="{429EED3F-CEB7-EE92-1CA4-E2D4E88093B0}"/>
              </a:ext>
            </a:extLst>
          </p:cNvPr>
          <p:cNvPicPr>
            <a:picLocks noChangeAspect="1"/>
          </p:cNvPicPr>
          <p:nvPr/>
        </p:nvPicPr>
        <p:blipFill>
          <a:blip r:embed="rId2"/>
          <a:stretch>
            <a:fillRect/>
          </a:stretch>
        </p:blipFill>
        <p:spPr>
          <a:xfrm>
            <a:off x="451109" y="1082699"/>
            <a:ext cx="11289781" cy="5775301"/>
          </a:xfrm>
          <a:prstGeom prst="rect">
            <a:avLst/>
          </a:prstGeom>
        </p:spPr>
      </p:pic>
    </p:spTree>
    <p:extLst>
      <p:ext uri="{BB962C8B-B14F-4D97-AF65-F5344CB8AC3E}">
        <p14:creationId xmlns:p14="http://schemas.microsoft.com/office/powerpoint/2010/main" val="3459052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Example5 </a:t>
            </a:r>
            <a:r>
              <a:rPr lang="en-US" dirty="0">
                <a:ea typeface="+mj-lt"/>
                <a:cs typeface="+mj-lt"/>
              </a:rPr>
              <a:t>Campus BGP Underlay</a:t>
            </a:r>
          </a:p>
          <a:p>
            <a:endParaRPr lang="en-US" dirty="0">
              <a:cs typeface="Calibri Light"/>
            </a:endParaRPr>
          </a:p>
        </p:txBody>
      </p:sp>
      <p:pic>
        <p:nvPicPr>
          <p:cNvPr id="3" name="Picture 2">
            <a:extLst>
              <a:ext uri="{FF2B5EF4-FFF2-40B4-BE49-F238E27FC236}">
                <a16:creationId xmlns:a16="http://schemas.microsoft.com/office/drawing/2014/main" id="{BAF56941-706A-5E49-E4C1-16AA2C766CA3}"/>
              </a:ext>
            </a:extLst>
          </p:cNvPr>
          <p:cNvPicPr>
            <a:picLocks noChangeAspect="1"/>
          </p:cNvPicPr>
          <p:nvPr/>
        </p:nvPicPr>
        <p:blipFill>
          <a:blip r:embed="rId2"/>
          <a:stretch>
            <a:fillRect/>
          </a:stretch>
        </p:blipFill>
        <p:spPr>
          <a:xfrm>
            <a:off x="1356359" y="1431276"/>
            <a:ext cx="9153149" cy="5259083"/>
          </a:xfrm>
          <a:prstGeom prst="rect">
            <a:avLst/>
          </a:prstGeom>
        </p:spPr>
      </p:pic>
    </p:spTree>
    <p:extLst>
      <p:ext uri="{BB962C8B-B14F-4D97-AF65-F5344CB8AC3E}">
        <p14:creationId xmlns:p14="http://schemas.microsoft.com/office/powerpoint/2010/main" val="9573108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2537040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Example7 </a:t>
            </a:r>
            <a:r>
              <a:rPr lang="en-US" dirty="0">
                <a:ea typeface="+mj-lt"/>
                <a:cs typeface="+mj-lt"/>
              </a:rPr>
              <a:t>DC Border Leaf OSPF per VRF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230561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to CV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Example8 eBGP Routed Enterprise</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26814838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15694773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Example10 Campus EVPN and L3 to the Edge</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671637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30420</TotalTime>
  <Words>6392</Words>
  <Application>Microsoft Macintosh PowerPoint</Application>
  <PresentationFormat>Widescreen</PresentationFormat>
  <Paragraphs>1042</Paragraphs>
  <Slides>92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92</vt:i4>
      </vt:variant>
    </vt:vector>
  </HeadingPairs>
  <TitlesOfParts>
    <vt:vector size="96" baseType="lpstr">
      <vt:lpstr>Arial</vt:lpstr>
      <vt:lpstr>Calibri</vt:lpstr>
      <vt:lpstr>Calibri Light</vt:lpstr>
      <vt:lpstr>office theme</vt:lpstr>
      <vt:lpstr> Studios Interop</vt:lpstr>
      <vt:lpstr>Overview</vt:lpstr>
      <vt:lpstr>Complete Topology of the  ATD</vt:lpstr>
      <vt:lpstr>Launch the Advanced Routing ATD</vt:lpstr>
      <vt:lpstr> To import and export Studios Inputs files This is an Alpha feature and needs to be enabled in CV settings. This allows the example files that go with these slides to be uploaded.</vt:lpstr>
      <vt:lpstr>CV Studios GitHub site Clone these files to your laptop – details on next slide</vt:lpstr>
      <vt:lpstr>Inputs Files</vt:lpstr>
      <vt:lpstr>Import Enterprise Routing Studio into ATD</vt:lpstr>
      <vt:lpstr>Import to CV the Inputs for each example</vt:lpstr>
      <vt:lpstr>Note: Some Tags are created automatically by Studios and do not need to be entered </vt:lpstr>
      <vt:lpstr>Other Notes</vt:lpstr>
      <vt:lpstr> If doing an upgrade of CV, new Studios are in a workspace  when the upgrade completes Submit this workspace! To add any new Studios permanently</vt:lpstr>
      <vt:lpstr>Uploading Tags files with tagman.py</vt:lpstr>
      <vt:lpstr>Tagman.py setup</vt:lpstr>
      <vt:lpstr>Interface Configuration Studio setup</vt:lpstr>
      <vt:lpstr>Interface Configuration Studio setup</vt:lpstr>
      <vt:lpstr>Example1 Campus to ISP</vt:lpstr>
      <vt:lpstr>Example1  Campus to ISP BGP and OSPF default route</vt:lpstr>
      <vt:lpstr>PowerPoint Presentation</vt:lpstr>
      <vt:lpstr>Example1 Tags</vt:lpstr>
      <vt:lpstr>Example1 Device Selection</vt:lpstr>
      <vt:lpstr>Example1 Traffic Test</vt:lpstr>
      <vt:lpstr>Example2 Campus to Campus EVPN </vt:lpstr>
      <vt:lpstr>Example2 Campus to Campus EVPN L2 stretch over the routed Core network</vt:lpstr>
      <vt:lpstr>PowerPoint Presentation</vt:lpstr>
      <vt:lpstr>Example2 Tags</vt:lpstr>
      <vt:lpstr>Example2 Device Selection</vt:lpstr>
      <vt:lpstr>Example2 Interface Studio Ports</vt:lpstr>
      <vt:lpstr>Example2 Traffic Test</vt:lpstr>
      <vt:lpstr>Example3 Campus BGP Underlay </vt:lpstr>
      <vt:lpstr>Example3 Campus BGP Underlay L2 stretch over the routed Core network</vt:lpstr>
      <vt:lpstr>Example3 Detail </vt:lpstr>
      <vt:lpstr>Example3 Tags</vt:lpstr>
      <vt:lpstr>Example3 Device Selection</vt:lpstr>
      <vt:lpstr>Example3 Interface Studio Ports</vt:lpstr>
      <vt:lpstr>Example3 Traffic Test</vt:lpstr>
      <vt:lpstr>Example4 DC Gateway Router</vt:lpstr>
      <vt:lpstr>Example4 DC Gateway Router  This example also routes between DCs with OSPF</vt:lpstr>
      <vt:lpstr>Example4 Detail</vt:lpstr>
      <vt:lpstr>Example4 Tags</vt:lpstr>
      <vt:lpstr>Example4 Device Selection</vt:lpstr>
      <vt:lpstr>Example4 Interface Studio Ports</vt:lpstr>
      <vt:lpstr>Example4 Traffic Test</vt:lpstr>
      <vt:lpstr>Example5 BGP DC Interconnect</vt:lpstr>
      <vt:lpstr>Example5 BGP DC Interconnect DCs route to each other in this example</vt:lpstr>
      <vt:lpstr>Example5 Detail</vt:lpstr>
      <vt:lpstr>Example5 Tags</vt:lpstr>
      <vt:lpstr>Example5 Device Selection</vt:lpstr>
      <vt:lpstr>Example5 Interface Studio Ports</vt:lpstr>
      <vt:lpstr>Example5 Traffic Test</vt:lpstr>
      <vt:lpstr>Example6 OSPF on DC Border Leaf</vt:lpstr>
      <vt:lpstr>Example6 OSPF on DC Border Leaf L3DC has no overlay and mutual redistribution of BGP and OSPF routes. </vt:lpstr>
      <vt:lpstr>PowerPoint Presentation</vt:lpstr>
      <vt:lpstr>Example6 Tags</vt:lpstr>
      <vt:lpstr>Example6 Device Selection</vt:lpstr>
      <vt:lpstr>Example6 Traffic Test</vt:lpstr>
      <vt:lpstr>Example7 DC Border Leaf OSPF per VRF</vt:lpstr>
      <vt:lpstr>Example7 DC Border Leaf OSPF per VRF L3 DC has EVPN overlay and runs OSPF on Border Leafs in VRF</vt:lpstr>
      <vt:lpstr>PowerPoint Presentation</vt:lpstr>
      <vt:lpstr>Example7 Tags</vt:lpstr>
      <vt:lpstr>Example7 Device Selection</vt:lpstr>
      <vt:lpstr>Example7 Traffic Test</vt:lpstr>
      <vt:lpstr>Example8 eBGP Routed Enterprise</vt:lpstr>
      <vt:lpstr>Example8 BGP Routed Enterprise  No OSPF or EVPN is used in this example</vt:lpstr>
      <vt:lpstr>PowerPoint Presentation</vt:lpstr>
      <vt:lpstr>Example8 Tags</vt:lpstr>
      <vt:lpstr>Example8 Device Selection</vt:lpstr>
      <vt:lpstr>Example8 Traffic Test</vt:lpstr>
      <vt:lpstr>Example9 VRF Lite</vt:lpstr>
      <vt:lpstr>Example9 VRF Lite VRFs are used on the Campus Spline and Enterprise Core routers</vt:lpstr>
      <vt:lpstr>PowerPoint Presentation</vt:lpstr>
      <vt:lpstr>Example9 Tags</vt:lpstr>
      <vt:lpstr>Example9 Device Selection</vt:lpstr>
      <vt:lpstr>Example9 Traffic Test</vt:lpstr>
      <vt:lpstr>Example10 Campus EVPN and L3 to the Edge</vt:lpstr>
      <vt:lpstr>Example10 Campus EVPN and L3 to the Edge EVPN is used to Stretch L2 and to segment different user groups</vt:lpstr>
      <vt:lpstr>PowerPoint Presentation</vt:lpstr>
      <vt:lpstr>PowerPoint Presentation</vt:lpstr>
      <vt:lpstr>Example10 Tags</vt:lpstr>
      <vt:lpstr>Example10 Device Selection</vt:lpstr>
      <vt:lpstr>Example10 Interface Studio Ports</vt:lpstr>
      <vt:lpstr>Example10 Traffic Test</vt:lpstr>
      <vt:lpstr>Example1 DC Gateway Router</vt:lpstr>
      <vt:lpstr>Example2 BGP DC Interconnect</vt:lpstr>
      <vt:lpstr>Example3 Campus to ISP</vt:lpstr>
      <vt:lpstr>Example4 Campus to Campus EVPN </vt:lpstr>
      <vt:lpstr>Example5 Campus BGP Underlay </vt:lpstr>
      <vt:lpstr>Example6 OSPF on DC Border Leaf</vt:lpstr>
      <vt:lpstr>Example7 DC Border Leaf OSPF per VRF</vt:lpstr>
      <vt:lpstr>Example8 eBGP Routed Enterprise</vt:lpstr>
      <vt:lpstr>Example9 VRF Lite</vt:lpstr>
      <vt:lpstr>Example10 Campus EVPN and L3 to the Edge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1143</cp:revision>
  <dcterms:created xsi:type="dcterms:W3CDTF">2022-04-04T16:45:18Z</dcterms:created>
  <dcterms:modified xsi:type="dcterms:W3CDTF">2022-05-20T18:41:47Z</dcterms:modified>
</cp:coreProperties>
</file>